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20"/>
  </p:notesMasterIdLst>
  <p:handoutMasterIdLst>
    <p:handoutMasterId r:id="rId21"/>
  </p:handoutMasterIdLst>
  <p:sldIdLst>
    <p:sldId id="256" r:id="rId2"/>
    <p:sldId id="267" r:id="rId3"/>
    <p:sldId id="276" r:id="rId4"/>
    <p:sldId id="272" r:id="rId5"/>
    <p:sldId id="277" r:id="rId6"/>
    <p:sldId id="257" r:id="rId7"/>
    <p:sldId id="260" r:id="rId8"/>
    <p:sldId id="259" r:id="rId9"/>
    <p:sldId id="283" r:id="rId10"/>
    <p:sldId id="273" r:id="rId11"/>
    <p:sldId id="274" r:id="rId12"/>
    <p:sldId id="270" r:id="rId13"/>
    <p:sldId id="279" r:id="rId14"/>
    <p:sldId id="280" r:id="rId15"/>
    <p:sldId id="284" r:id="rId16"/>
    <p:sldId id="281" r:id="rId17"/>
    <p:sldId id="282" r:id="rId18"/>
    <p:sldId id="261" r:id="rId19"/>
  </p:sldIdLst>
  <p:sldSz cx="9144000" cy="6858000" type="screen4x3"/>
  <p:notesSz cx="6807200" cy="9906000"/>
  <p:defaultTextStyle>
    <a:defPPr>
      <a:defRPr lang="en-US"/>
    </a:defPPr>
    <a:lvl1pPr algn="l" rtl="0" fontAlgn="base">
      <a:spcBef>
        <a:spcPct val="0"/>
      </a:spcBef>
      <a:spcAft>
        <a:spcPct val="0"/>
      </a:spcAft>
      <a:defRPr kern="1200">
        <a:solidFill>
          <a:schemeClr val="tx1"/>
        </a:solidFill>
        <a:latin typeface="Verdana" pitchFamily="34" charset="0"/>
        <a:ea typeface="+mn-ea"/>
        <a:cs typeface="Arial" charset="0"/>
      </a:defRPr>
    </a:lvl1pPr>
    <a:lvl2pPr marL="457200" algn="l" rtl="0" fontAlgn="base">
      <a:spcBef>
        <a:spcPct val="0"/>
      </a:spcBef>
      <a:spcAft>
        <a:spcPct val="0"/>
      </a:spcAft>
      <a:defRPr kern="1200">
        <a:solidFill>
          <a:schemeClr val="tx1"/>
        </a:solidFill>
        <a:latin typeface="Verdana" pitchFamily="34" charset="0"/>
        <a:ea typeface="+mn-ea"/>
        <a:cs typeface="Arial" charset="0"/>
      </a:defRPr>
    </a:lvl2pPr>
    <a:lvl3pPr marL="914400" algn="l" rtl="0" fontAlgn="base">
      <a:spcBef>
        <a:spcPct val="0"/>
      </a:spcBef>
      <a:spcAft>
        <a:spcPct val="0"/>
      </a:spcAft>
      <a:defRPr kern="1200">
        <a:solidFill>
          <a:schemeClr val="tx1"/>
        </a:solidFill>
        <a:latin typeface="Verdana" pitchFamily="34" charset="0"/>
        <a:ea typeface="+mn-ea"/>
        <a:cs typeface="Arial" charset="0"/>
      </a:defRPr>
    </a:lvl3pPr>
    <a:lvl4pPr marL="1371600" algn="l" rtl="0" fontAlgn="base">
      <a:spcBef>
        <a:spcPct val="0"/>
      </a:spcBef>
      <a:spcAft>
        <a:spcPct val="0"/>
      </a:spcAft>
      <a:defRPr kern="1200">
        <a:solidFill>
          <a:schemeClr val="tx1"/>
        </a:solidFill>
        <a:latin typeface="Verdana" pitchFamily="34" charset="0"/>
        <a:ea typeface="+mn-ea"/>
        <a:cs typeface="Arial" charset="0"/>
      </a:defRPr>
    </a:lvl4pPr>
    <a:lvl5pPr marL="1828800" algn="l" rtl="0"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25" autoAdjust="0"/>
    <p:restoredTop sz="94671" autoAdjust="0"/>
  </p:normalViewPr>
  <p:slideViewPr>
    <p:cSldViewPr>
      <p:cViewPr>
        <p:scale>
          <a:sx n="114" d="100"/>
          <a:sy n="114" d="100"/>
        </p:scale>
        <p:origin x="-72" y="-14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53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5838" y="0"/>
            <a:ext cx="2949787" cy="495300"/>
          </a:xfrm>
          <a:prstGeom prst="rect">
            <a:avLst/>
          </a:prstGeom>
        </p:spPr>
        <p:txBody>
          <a:bodyPr vert="horz" lIns="91440" tIns="45720" rIns="91440" bIns="45720" rtlCol="0"/>
          <a:lstStyle>
            <a:lvl1pPr algn="r">
              <a:defRPr sz="1200"/>
            </a:lvl1pPr>
          </a:lstStyle>
          <a:p>
            <a:fld id="{D30A1709-FA9C-4111-93F1-E5064769399A}" type="datetimeFigureOut">
              <a:rPr lang="en-US" smtClean="0"/>
              <a:t>11/11/2014</a:t>
            </a:fld>
            <a:endParaRPr lang="en-US"/>
          </a:p>
        </p:txBody>
      </p:sp>
      <p:sp>
        <p:nvSpPr>
          <p:cNvPr id="4" name="Footer Placeholder 3"/>
          <p:cNvSpPr>
            <a:spLocks noGrp="1"/>
          </p:cNvSpPr>
          <p:nvPr>
            <p:ph type="ftr" sz="quarter" idx="2"/>
          </p:nvPr>
        </p:nvSpPr>
        <p:spPr>
          <a:xfrm>
            <a:off x="0" y="9408981"/>
            <a:ext cx="2949787" cy="4953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5838" y="9408981"/>
            <a:ext cx="2949787" cy="495300"/>
          </a:xfrm>
          <a:prstGeom prst="rect">
            <a:avLst/>
          </a:prstGeom>
        </p:spPr>
        <p:txBody>
          <a:bodyPr vert="horz" lIns="91440" tIns="45720" rIns="91440" bIns="45720" rtlCol="0" anchor="b"/>
          <a:lstStyle>
            <a:lvl1pPr algn="r">
              <a:defRPr sz="1200"/>
            </a:lvl1pPr>
          </a:lstStyle>
          <a:p>
            <a:fld id="{03C15962-09DB-45C3-8490-885163F31A38}" type="slidenum">
              <a:rPr lang="en-US" smtClean="0"/>
              <a:t>‹nr.›</a:t>
            </a:fld>
            <a:endParaRPr lang="en-US"/>
          </a:p>
        </p:txBody>
      </p:sp>
    </p:spTree>
    <p:extLst>
      <p:ext uri="{BB962C8B-B14F-4D97-AF65-F5344CB8AC3E}">
        <p14:creationId xmlns:p14="http://schemas.microsoft.com/office/powerpoint/2010/main" val="21415811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53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5838" y="0"/>
            <a:ext cx="2949787" cy="495300"/>
          </a:xfrm>
          <a:prstGeom prst="rect">
            <a:avLst/>
          </a:prstGeom>
        </p:spPr>
        <p:txBody>
          <a:bodyPr vert="horz" lIns="91440" tIns="45720" rIns="91440" bIns="45720" rtlCol="0"/>
          <a:lstStyle>
            <a:lvl1pPr algn="r">
              <a:defRPr sz="1200"/>
            </a:lvl1pPr>
          </a:lstStyle>
          <a:p>
            <a:fld id="{AF89D144-2DDC-49FD-B007-24B3FFB18F29}" type="datetimeFigureOut">
              <a:rPr lang="en-GB" smtClean="0"/>
              <a:t>11/11/2014</a:t>
            </a:fld>
            <a:endParaRPr lang="en-GB"/>
          </a:p>
        </p:txBody>
      </p:sp>
      <p:sp>
        <p:nvSpPr>
          <p:cNvPr id="4" name="Slide Image Placeholder 3"/>
          <p:cNvSpPr>
            <a:spLocks noGrp="1" noRot="1" noChangeAspect="1"/>
          </p:cNvSpPr>
          <p:nvPr>
            <p:ph type="sldImg" idx="2"/>
          </p:nvPr>
        </p:nvSpPr>
        <p:spPr>
          <a:xfrm>
            <a:off x="927100" y="742950"/>
            <a:ext cx="4953000" cy="3714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720" y="4705350"/>
            <a:ext cx="5445760" cy="44577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08981"/>
            <a:ext cx="2949787" cy="4953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5838" y="9408981"/>
            <a:ext cx="2949787" cy="495300"/>
          </a:xfrm>
          <a:prstGeom prst="rect">
            <a:avLst/>
          </a:prstGeom>
        </p:spPr>
        <p:txBody>
          <a:bodyPr vert="horz" lIns="91440" tIns="45720" rIns="91440" bIns="45720" rtlCol="0" anchor="b"/>
          <a:lstStyle>
            <a:lvl1pPr algn="r">
              <a:defRPr sz="1200"/>
            </a:lvl1pPr>
          </a:lstStyle>
          <a:p>
            <a:fld id="{0FACCF92-AB2B-47A2-ABC3-231F409D1649}" type="slidenum">
              <a:rPr lang="en-GB" smtClean="0"/>
              <a:t>‹nr.›</a:t>
            </a:fld>
            <a:endParaRPr lang="en-GB"/>
          </a:p>
        </p:txBody>
      </p:sp>
    </p:spTree>
    <p:extLst>
      <p:ext uri="{BB962C8B-B14F-4D97-AF65-F5344CB8AC3E}">
        <p14:creationId xmlns:p14="http://schemas.microsoft.com/office/powerpoint/2010/main" val="405931145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75693FD4-8F83-4EF7-AC3F-0DC0388986B0}" type="slidenum">
              <a:rPr lang="fr-FR" smtClean="0"/>
              <a:pPr/>
              <a:t>2</a:t>
            </a:fld>
            <a:endParaRPr lang="fr-FR" dirty="0"/>
          </a:p>
        </p:txBody>
      </p:sp>
    </p:spTree>
    <p:extLst>
      <p:ext uri="{BB962C8B-B14F-4D97-AF65-F5344CB8AC3E}">
        <p14:creationId xmlns:p14="http://schemas.microsoft.com/office/powerpoint/2010/main" val="1273383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75693FD4-8F83-4EF7-AC3F-0DC0388986B0}" type="slidenum">
              <a:rPr lang="fr-FR" smtClean="0"/>
              <a:pPr/>
              <a:t>4</a:t>
            </a:fld>
            <a:endParaRPr lang="fr-F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ACCF92-AB2B-47A2-ABC3-231F409D1649}" type="slidenum">
              <a:rPr lang="en-GB" smtClean="0"/>
              <a:t>10</a:t>
            </a:fld>
            <a:endParaRPr lang="en-GB"/>
          </a:p>
        </p:txBody>
      </p:sp>
    </p:spTree>
    <p:extLst>
      <p:ext uri="{BB962C8B-B14F-4D97-AF65-F5344CB8AC3E}">
        <p14:creationId xmlns:p14="http://schemas.microsoft.com/office/powerpoint/2010/main" val="3234171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85800" y="990600"/>
            <a:ext cx="7772400" cy="1371600"/>
          </a:xfrm>
        </p:spPr>
        <p:txBody>
          <a:bodyPr/>
          <a:lstStyle>
            <a:lvl1pPr>
              <a:defRPr sz="4000"/>
            </a:lvl1pPr>
          </a:lstStyle>
          <a:p>
            <a:pPr lvl="0"/>
            <a:r>
              <a:rPr lang="en-US" noProof="0" dirty="0" smtClean="0"/>
              <a:t>Click to edit Master title style</a:t>
            </a:r>
          </a:p>
        </p:txBody>
      </p:sp>
      <p:sp>
        <p:nvSpPr>
          <p:cNvPr id="13315" name="Rectangle 3"/>
          <p:cNvSpPr>
            <a:spLocks noGrp="1" noChangeArrowheads="1"/>
          </p:cNvSpPr>
          <p:nvPr>
            <p:ph type="subTitle" idx="1"/>
          </p:nvPr>
        </p:nvSpPr>
        <p:spPr>
          <a:xfrm>
            <a:off x="1447800" y="3429000"/>
            <a:ext cx="7010400" cy="1600200"/>
          </a:xfrm>
        </p:spPr>
        <p:txBody>
          <a:bodyPr/>
          <a:lstStyle>
            <a:lvl1pPr marL="0" indent="0">
              <a:buFont typeface="Wingdings" pitchFamily="2" charset="2"/>
              <a:buNone/>
              <a:defRPr sz="2800"/>
            </a:lvl1pPr>
          </a:lstStyle>
          <a:p>
            <a:pPr lvl="0"/>
            <a:r>
              <a:rPr lang="en-US" noProof="0" smtClean="0"/>
              <a:t>Click to edit Master subtitle style</a:t>
            </a:r>
          </a:p>
        </p:txBody>
      </p:sp>
      <p:sp>
        <p:nvSpPr>
          <p:cNvPr id="13316" name="Rectangle 4"/>
          <p:cNvSpPr>
            <a:spLocks noGrp="1" noChangeArrowheads="1"/>
          </p:cNvSpPr>
          <p:nvPr>
            <p:ph type="dt" sz="half" idx="2"/>
          </p:nvPr>
        </p:nvSpPr>
        <p:spPr>
          <a:xfrm>
            <a:off x="685800" y="6248400"/>
            <a:ext cx="1905000" cy="457200"/>
          </a:xfrm>
        </p:spPr>
        <p:txBody>
          <a:bodyPr/>
          <a:lstStyle>
            <a:lvl1pPr>
              <a:defRPr/>
            </a:lvl1pPr>
          </a:lstStyle>
          <a:p>
            <a:endParaRPr lang="en-US"/>
          </a:p>
        </p:txBody>
      </p:sp>
      <p:sp>
        <p:nvSpPr>
          <p:cNvPr id="13317" name="Rectangle 5"/>
          <p:cNvSpPr>
            <a:spLocks noGrp="1" noChangeArrowheads="1"/>
          </p:cNvSpPr>
          <p:nvPr>
            <p:ph type="ftr" sz="quarter" idx="3"/>
          </p:nvPr>
        </p:nvSpPr>
        <p:spPr>
          <a:xfrm>
            <a:off x="3124200" y="6248400"/>
            <a:ext cx="2895600" cy="457200"/>
          </a:xfrm>
        </p:spPr>
        <p:txBody>
          <a:bodyPr/>
          <a:lstStyle>
            <a:lvl1pPr>
              <a:defRPr/>
            </a:lvl1pPr>
          </a:lstStyle>
          <a:p>
            <a:endParaRPr lang="en-US" dirty="0"/>
          </a:p>
        </p:txBody>
      </p:sp>
      <p:sp>
        <p:nvSpPr>
          <p:cNvPr id="13318" name="Rectangle 6"/>
          <p:cNvSpPr>
            <a:spLocks noGrp="1" noChangeArrowheads="1"/>
          </p:cNvSpPr>
          <p:nvPr>
            <p:ph type="sldNum" sz="quarter" idx="4"/>
          </p:nvPr>
        </p:nvSpPr>
        <p:spPr>
          <a:xfrm>
            <a:off x="6553200" y="6248400"/>
            <a:ext cx="1905000" cy="457200"/>
          </a:xfrm>
        </p:spPr>
        <p:txBody>
          <a:bodyPr/>
          <a:lstStyle>
            <a:lvl1pPr>
              <a:defRPr/>
            </a:lvl1pPr>
          </a:lstStyle>
          <a:p>
            <a:fld id="{E1FE3E79-AE93-49A8-BCB3-980948743174}" type="slidenum">
              <a:rPr lang="en-US"/>
              <a:pPr/>
              <a:t>‹nr.›</a:t>
            </a:fld>
            <a:endParaRPr lang="en-US"/>
          </a:p>
        </p:txBody>
      </p:sp>
      <p:sp>
        <p:nvSpPr>
          <p:cNvPr id="13319" name="AutoShape 7"/>
          <p:cNvSpPr>
            <a:spLocks noChangeArrowheads="1"/>
          </p:cNvSpPr>
          <p:nvPr/>
        </p:nvSpPr>
        <p:spPr bwMode="auto">
          <a:xfrm>
            <a:off x="681381" y="1700808"/>
            <a:ext cx="7772400" cy="109538"/>
          </a:xfrm>
          <a:custGeom>
            <a:avLst/>
            <a:gdLst>
              <a:gd name="G0" fmla="+- 618 0 0"/>
              <a:gd name="T0" fmla="*/ 0 w 1000"/>
              <a:gd name="T1" fmla="*/ 0 h 1000"/>
              <a:gd name="T2" fmla="*/ 618 w 1000"/>
              <a:gd name="T3" fmla="*/ 0 h 1000"/>
              <a:gd name="T4" fmla="*/ 618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en-US" sz="2400">
              <a:latin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pt-BR" smtClean="0"/>
              <a:t>PICUM BRUXELLES 15 JUNE 2012  Régis Brillat – Council of Europe</a:t>
            </a:r>
            <a:endParaRPr lang="en-US"/>
          </a:p>
        </p:txBody>
      </p:sp>
      <p:sp>
        <p:nvSpPr>
          <p:cNvPr id="6" name="Slide Number Placeholder 5"/>
          <p:cNvSpPr>
            <a:spLocks noGrp="1"/>
          </p:cNvSpPr>
          <p:nvPr>
            <p:ph type="sldNum" sz="quarter" idx="12"/>
          </p:nvPr>
        </p:nvSpPr>
        <p:spPr/>
        <p:txBody>
          <a:bodyPr/>
          <a:lstStyle>
            <a:lvl1pPr>
              <a:defRPr/>
            </a:lvl1pPr>
          </a:lstStyle>
          <a:p>
            <a:fld id="{8A69A1B6-7B13-4553-9384-625CCA1B6EB1}" type="slidenum">
              <a:rPr lang="en-US"/>
              <a:pPr/>
              <a:t>‹nr.›</a:t>
            </a:fld>
            <a:endParaRPr lang="en-US"/>
          </a:p>
        </p:txBody>
      </p:sp>
    </p:spTree>
    <p:extLst>
      <p:ext uri="{BB962C8B-B14F-4D97-AF65-F5344CB8AC3E}">
        <p14:creationId xmlns:p14="http://schemas.microsoft.com/office/powerpoint/2010/main" val="35187518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pt-BR" smtClean="0"/>
              <a:t>PICUM BRUXELLES 15 JUNE 2012  Régis Brillat – Council of Europe</a:t>
            </a:r>
            <a:endParaRPr lang="en-US"/>
          </a:p>
        </p:txBody>
      </p:sp>
      <p:sp>
        <p:nvSpPr>
          <p:cNvPr id="6" name="Slide Number Placeholder 5"/>
          <p:cNvSpPr>
            <a:spLocks noGrp="1"/>
          </p:cNvSpPr>
          <p:nvPr>
            <p:ph type="sldNum" sz="quarter" idx="12"/>
          </p:nvPr>
        </p:nvSpPr>
        <p:spPr/>
        <p:txBody>
          <a:bodyPr/>
          <a:lstStyle>
            <a:lvl1pPr>
              <a:defRPr/>
            </a:lvl1pPr>
          </a:lstStyle>
          <a:p>
            <a:fld id="{D7918EF3-7D03-4D17-BD46-9985010477E8}" type="slidenum">
              <a:rPr lang="en-US"/>
              <a:pPr/>
              <a:t>‹nr.›</a:t>
            </a:fld>
            <a:endParaRPr lang="en-US"/>
          </a:p>
        </p:txBody>
      </p:sp>
    </p:spTree>
    <p:extLst>
      <p:ext uri="{BB962C8B-B14F-4D97-AF65-F5344CB8AC3E}">
        <p14:creationId xmlns:p14="http://schemas.microsoft.com/office/powerpoint/2010/main" val="10093079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pt-BR" smtClean="0"/>
              <a:t>PICUM BRUXELLES 15 JUNE 2012  Régis Brillat – Council of Europe</a:t>
            </a:r>
            <a:endParaRPr lang="en-US"/>
          </a:p>
        </p:txBody>
      </p:sp>
      <p:sp>
        <p:nvSpPr>
          <p:cNvPr id="7" name="Slide Number Placeholder 6"/>
          <p:cNvSpPr>
            <a:spLocks noGrp="1"/>
          </p:cNvSpPr>
          <p:nvPr>
            <p:ph type="sldNum" sz="quarter" idx="12"/>
          </p:nvPr>
        </p:nvSpPr>
        <p:spPr/>
        <p:txBody>
          <a:bodyPr/>
          <a:lstStyle>
            <a:lvl1pPr>
              <a:defRPr/>
            </a:lvl1pPr>
          </a:lstStyle>
          <a:p>
            <a:fld id="{A2CBF5B4-BBD7-45B1-B8EF-25558987E453}" type="slidenum">
              <a:rPr lang="en-US"/>
              <a:pPr/>
              <a:t>‹nr.›</a:t>
            </a:fld>
            <a:endParaRPr lang="en-US"/>
          </a:p>
        </p:txBody>
      </p:sp>
    </p:spTree>
    <p:extLst>
      <p:ext uri="{BB962C8B-B14F-4D97-AF65-F5344CB8AC3E}">
        <p14:creationId xmlns:p14="http://schemas.microsoft.com/office/powerpoint/2010/main" val="15615569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r>
              <a:rPr lang="pt-BR" smtClean="0"/>
              <a:t>PICUM BRUXELLES 15 JUNE 2012  Régis Brillat – Council of Europe</a:t>
            </a:r>
            <a:endParaRPr lang="en-US"/>
          </a:p>
        </p:txBody>
      </p:sp>
      <p:sp>
        <p:nvSpPr>
          <p:cNvPr id="9" name="Slide Number Placeholder 8"/>
          <p:cNvSpPr>
            <a:spLocks noGrp="1"/>
          </p:cNvSpPr>
          <p:nvPr>
            <p:ph type="sldNum" sz="quarter" idx="12"/>
          </p:nvPr>
        </p:nvSpPr>
        <p:spPr/>
        <p:txBody>
          <a:bodyPr/>
          <a:lstStyle>
            <a:lvl1pPr>
              <a:defRPr/>
            </a:lvl1pPr>
          </a:lstStyle>
          <a:p>
            <a:fld id="{9575C69C-C6BE-4266-8BE6-12E7972A1B73}" type="slidenum">
              <a:rPr lang="en-US"/>
              <a:pPr/>
              <a:t>‹nr.›</a:t>
            </a:fld>
            <a:endParaRPr lang="en-US"/>
          </a:p>
        </p:txBody>
      </p:sp>
    </p:spTree>
    <p:extLst>
      <p:ext uri="{BB962C8B-B14F-4D97-AF65-F5344CB8AC3E}">
        <p14:creationId xmlns:p14="http://schemas.microsoft.com/office/powerpoint/2010/main" val="40351140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1"/>
            <a:ext cx="8001000" cy="747936"/>
          </a:xfrm>
        </p:spPr>
        <p:txBody>
          <a:bodyPr/>
          <a:lstStyle/>
          <a:p>
            <a:r>
              <a:rPr lang="en-US" dirty="0" smtClean="0"/>
              <a:t>Click to edit Master title style</a:t>
            </a:r>
            <a:endParaRPr lang="en-GB" dirty="0"/>
          </a:p>
        </p:txBody>
      </p:sp>
    </p:spTree>
    <p:extLst>
      <p:ext uri="{BB962C8B-B14F-4D97-AF65-F5344CB8AC3E}">
        <p14:creationId xmlns:p14="http://schemas.microsoft.com/office/powerpoint/2010/main" val="33296891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r>
              <a:rPr lang="pt-BR" smtClean="0"/>
              <a:t>PICUM BRUXELLES 15 JUNE 2012  Régis Brillat – Council of Europe</a:t>
            </a:r>
            <a:endParaRPr lang="en-US"/>
          </a:p>
        </p:txBody>
      </p:sp>
      <p:sp>
        <p:nvSpPr>
          <p:cNvPr id="4" name="Slide Number Placeholder 3"/>
          <p:cNvSpPr>
            <a:spLocks noGrp="1"/>
          </p:cNvSpPr>
          <p:nvPr>
            <p:ph type="sldNum" sz="quarter" idx="12"/>
          </p:nvPr>
        </p:nvSpPr>
        <p:spPr/>
        <p:txBody>
          <a:bodyPr/>
          <a:lstStyle>
            <a:lvl1pPr>
              <a:defRPr/>
            </a:lvl1pPr>
          </a:lstStyle>
          <a:p>
            <a:fld id="{99B61E48-748F-405C-8C3D-2AB4138C0BB9}" type="slidenum">
              <a:rPr lang="en-US"/>
              <a:pPr/>
              <a:t>‹nr.›</a:t>
            </a:fld>
            <a:endParaRPr lang="en-US"/>
          </a:p>
        </p:txBody>
      </p:sp>
    </p:spTree>
    <p:extLst>
      <p:ext uri="{BB962C8B-B14F-4D97-AF65-F5344CB8AC3E}">
        <p14:creationId xmlns:p14="http://schemas.microsoft.com/office/powerpoint/2010/main" val="21001441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63888" y="26064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pt-BR" smtClean="0"/>
              <a:t>PICUM BRUXELLES 15 JUNE 2012  Régis Brillat – Council of Europe</a:t>
            </a:r>
            <a:endParaRPr lang="en-US"/>
          </a:p>
        </p:txBody>
      </p:sp>
      <p:sp>
        <p:nvSpPr>
          <p:cNvPr id="7" name="Slide Number Placeholder 6"/>
          <p:cNvSpPr>
            <a:spLocks noGrp="1"/>
          </p:cNvSpPr>
          <p:nvPr>
            <p:ph type="sldNum" sz="quarter" idx="12"/>
          </p:nvPr>
        </p:nvSpPr>
        <p:spPr/>
        <p:txBody>
          <a:bodyPr/>
          <a:lstStyle>
            <a:lvl1pPr>
              <a:defRPr/>
            </a:lvl1pPr>
          </a:lstStyle>
          <a:p>
            <a:fld id="{D8388209-3FCD-4D95-9B74-3C8BD253493A}" type="slidenum">
              <a:rPr lang="en-US"/>
              <a:pPr/>
              <a:t>‹nr.›</a:t>
            </a:fld>
            <a:endParaRPr lang="en-US"/>
          </a:p>
        </p:txBody>
      </p:sp>
    </p:spTree>
    <p:extLst>
      <p:ext uri="{BB962C8B-B14F-4D97-AF65-F5344CB8AC3E}">
        <p14:creationId xmlns:p14="http://schemas.microsoft.com/office/powerpoint/2010/main" val="29020582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pt-BR" smtClean="0"/>
              <a:t>PICUM BRUXELLES 15 JUNE 2012  Régis Brillat – Council of Europe</a:t>
            </a:r>
            <a:endParaRPr lang="en-US"/>
          </a:p>
        </p:txBody>
      </p:sp>
      <p:sp>
        <p:nvSpPr>
          <p:cNvPr id="7" name="Slide Number Placeholder 6"/>
          <p:cNvSpPr>
            <a:spLocks noGrp="1"/>
          </p:cNvSpPr>
          <p:nvPr>
            <p:ph type="sldNum" sz="quarter" idx="12"/>
          </p:nvPr>
        </p:nvSpPr>
        <p:spPr/>
        <p:txBody>
          <a:bodyPr/>
          <a:lstStyle>
            <a:lvl1pPr>
              <a:defRPr/>
            </a:lvl1pPr>
          </a:lstStyle>
          <a:p>
            <a:fld id="{2615D7BA-01B9-46BE-A38D-3332DCA8C612}" type="slidenum">
              <a:rPr lang="en-US"/>
              <a:pPr/>
              <a:t>‹nr.›</a:t>
            </a:fld>
            <a:endParaRPr lang="en-US"/>
          </a:p>
        </p:txBody>
      </p:sp>
    </p:spTree>
    <p:extLst>
      <p:ext uri="{BB962C8B-B14F-4D97-AF65-F5344CB8AC3E}">
        <p14:creationId xmlns:p14="http://schemas.microsoft.com/office/powerpoint/2010/main" val="42358208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pt-BR" smtClean="0"/>
              <a:t>PICUM BRUXELLES 15 JUNE 2012  Régis Brillat – Council of Europe</a:t>
            </a:r>
            <a:endParaRPr lang="en-US"/>
          </a:p>
        </p:txBody>
      </p:sp>
      <p:sp>
        <p:nvSpPr>
          <p:cNvPr id="6" name="Slide Number Placeholder 5"/>
          <p:cNvSpPr>
            <a:spLocks noGrp="1"/>
          </p:cNvSpPr>
          <p:nvPr>
            <p:ph type="sldNum" sz="quarter" idx="12"/>
          </p:nvPr>
        </p:nvSpPr>
        <p:spPr/>
        <p:txBody>
          <a:bodyPr/>
          <a:lstStyle>
            <a:lvl1pPr>
              <a:defRPr/>
            </a:lvl1pPr>
          </a:lstStyle>
          <a:p>
            <a:fld id="{188F88B9-4E60-42B1-9E42-1A88E11E78E1}" type="slidenum">
              <a:rPr lang="en-US"/>
              <a:pPr/>
              <a:t>‹nr.›</a:t>
            </a:fld>
            <a:endParaRPr lang="en-US"/>
          </a:p>
        </p:txBody>
      </p:sp>
    </p:spTree>
    <p:extLst>
      <p:ext uri="{BB962C8B-B14F-4D97-AF65-F5344CB8AC3E}">
        <p14:creationId xmlns:p14="http://schemas.microsoft.com/office/powerpoint/2010/main" val="21021720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838" y="304800"/>
            <a:ext cx="2001837" cy="57150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66738" y="304800"/>
            <a:ext cx="58547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pt-BR" smtClean="0"/>
              <a:t>PICUM BRUXELLES 15 JUNE 2012  Régis Brillat – Council of Europe</a:t>
            </a:r>
            <a:endParaRPr lang="en-US"/>
          </a:p>
        </p:txBody>
      </p:sp>
      <p:sp>
        <p:nvSpPr>
          <p:cNvPr id="6" name="Slide Number Placeholder 5"/>
          <p:cNvSpPr>
            <a:spLocks noGrp="1"/>
          </p:cNvSpPr>
          <p:nvPr>
            <p:ph type="sldNum" sz="quarter" idx="12"/>
          </p:nvPr>
        </p:nvSpPr>
        <p:spPr/>
        <p:txBody>
          <a:bodyPr/>
          <a:lstStyle>
            <a:lvl1pPr>
              <a:defRPr/>
            </a:lvl1pPr>
          </a:lstStyle>
          <a:p>
            <a:fld id="{C7770C7A-22BB-424D-BDA8-877B968E23B8}" type="slidenum">
              <a:rPr lang="en-US"/>
              <a:pPr/>
              <a:t>‹nr.›</a:t>
            </a:fld>
            <a:endParaRPr lang="en-US"/>
          </a:p>
        </p:txBody>
      </p:sp>
    </p:spTree>
    <p:extLst>
      <p:ext uri="{BB962C8B-B14F-4D97-AF65-F5344CB8AC3E}">
        <p14:creationId xmlns:p14="http://schemas.microsoft.com/office/powerpoint/2010/main" val="23248744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En-tête de section">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eaLnBrk="1" latinLnBrk="0" hangingPunct="1">
              <a:defRPr kumimoji="0" lang="fr-FR" sz="4000" b="1" cap="small" baseline="0">
                <a:solidFill>
                  <a:srgbClr val="003300"/>
                </a:solidFill>
              </a:defRPr>
            </a:lvl1pPr>
          </a:lstStyle>
          <a:p>
            <a:r>
              <a:rPr kumimoji="0" lang="fr-FR"/>
              <a:t>Modifiez le style du titre</a:t>
            </a:r>
          </a:p>
        </p:txBody>
      </p:sp>
      <p:sp>
        <p:nvSpPr>
          <p:cNvPr id="4" name="Date Placeholder 3"/>
          <p:cNvSpPr>
            <a:spLocks noGrp="1"/>
          </p:cNvSpPr>
          <p:nvPr>
            <p:ph type="dt" sz="half" idx="10"/>
          </p:nvPr>
        </p:nvSpPr>
        <p:spPr/>
        <p:txBody>
          <a:bodyPr/>
          <a:lstStyle/>
          <a:p>
            <a:r>
              <a:rPr lang="en-US" smtClean="0"/>
              <a:t>18/01/2013</a:t>
            </a:r>
            <a:endParaRPr kumimoji="0" lang="fr-FR"/>
          </a:p>
        </p:txBody>
      </p:sp>
      <p:sp>
        <p:nvSpPr>
          <p:cNvPr id="5" name="Footer Placeholder 4"/>
          <p:cNvSpPr>
            <a:spLocks noGrp="1"/>
          </p:cNvSpPr>
          <p:nvPr>
            <p:ph type="ftr" sz="quarter" idx="11"/>
          </p:nvPr>
        </p:nvSpPr>
        <p:spPr/>
        <p:txBody>
          <a:bodyPr/>
          <a:lstStyle/>
          <a:p>
            <a:r>
              <a:rPr kumimoji="0" lang="en-US" dirty="0" smtClean="0"/>
              <a:t>The European Social Charter and the system of protection of social rights in European sources-       Crédits photos Conseil de l'Europe </a:t>
            </a:r>
            <a:endParaRPr kumimoji="0" lang="fr-FR" dirty="0"/>
          </a:p>
        </p:txBody>
      </p:sp>
      <p:sp>
        <p:nvSpPr>
          <p:cNvPr id="6" name="Slide Number Placeholder 5"/>
          <p:cNvSpPr>
            <a:spLocks noGrp="1"/>
          </p:cNvSpPr>
          <p:nvPr>
            <p:ph type="sldNum" sz="quarter" idx="12"/>
          </p:nvPr>
        </p:nvSpPr>
        <p:spPr/>
        <p:txBody>
          <a:bodyPr/>
          <a:lstStyle/>
          <a:p>
            <a:fld id="{33D6E5A2-EC83-451F-A719-9AC1370DD5CF}" type="slidenum">
              <a:rPr/>
              <a:pPr/>
              <a:t>‹nr.›</a:t>
            </a:fld>
            <a:endParaRPr kumimoji="0" lang="fr-FR"/>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eaLnBrk="1" latinLnBrk="0" hangingPunct="1">
              <a:buNone/>
              <a:defRPr kumimoji="0" lang="fr-FR" sz="1800"/>
            </a:lvl1pPr>
          </a:lstStyle>
          <a:p>
            <a:r>
              <a:rPr kumimoji="0" lang="fr-FR"/>
              <a:t>Logo de la société</a:t>
            </a:r>
          </a:p>
        </p:txBody>
      </p:sp>
    </p:spTree>
    <p:extLst>
      <p:ext uri="{BB962C8B-B14F-4D97-AF65-F5344CB8AC3E}">
        <p14:creationId xmlns:p14="http://schemas.microsoft.com/office/powerpoint/2010/main" val="27436005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eaLnBrk="1" latinLnBrk="0" hangingPunct="1">
              <a:defRPr kumimoji="0" lang="fr-FR"/>
            </a:lvl1pPr>
          </a:lstStyle>
          <a:p>
            <a:r>
              <a:rPr kumimoji="0" lang="fr-FR"/>
              <a:t>Modifiez le style du titre</a:t>
            </a:r>
          </a:p>
        </p:txBody>
      </p:sp>
      <p:sp>
        <p:nvSpPr>
          <p:cNvPr id="3" name="Content Placeholder 2"/>
          <p:cNvSpPr>
            <a:spLocks noGrp="1"/>
          </p:cNvSpPr>
          <p:nvPr>
            <p:ph idx="1"/>
          </p:nvPr>
        </p:nvSpPr>
        <p:spPr>
          <a:xfrm>
            <a:off x="762000" y="1596413"/>
            <a:ext cx="8077200" cy="4297363"/>
          </a:xfrm>
        </p:spPr>
        <p:txBody>
          <a:bodyPr>
            <a:normAutofit/>
          </a:bodyPr>
          <a:lstStyle>
            <a:lvl1pPr eaLnBrk="1" latinLnBrk="0" hangingPunct="1">
              <a:defRPr kumimoji="0" lang="fr-FR" sz="3200">
                <a:latin typeface="+mn-lt"/>
              </a:defRPr>
            </a:lvl1pPr>
            <a:lvl2pPr eaLnBrk="1" latinLnBrk="0" hangingPunct="1">
              <a:defRPr kumimoji="0" lang="fr-FR" sz="2800">
                <a:latin typeface="+mn-lt"/>
              </a:defRPr>
            </a:lvl2pPr>
            <a:lvl3pPr eaLnBrk="1" latinLnBrk="0" hangingPunct="1">
              <a:defRPr kumimoji="0" lang="fr-FR" sz="2400">
                <a:latin typeface="+mn-lt"/>
              </a:defRPr>
            </a:lvl3pPr>
            <a:lvl4pPr eaLnBrk="1" latinLnBrk="0" hangingPunct="1">
              <a:defRPr kumimoji="0" lang="fr-FR" sz="2400">
                <a:latin typeface="+mn-lt"/>
              </a:defRPr>
            </a:lvl4pPr>
            <a:lvl5pPr eaLnBrk="1" latinLnBrk="0" hangingPunct="1">
              <a:defRPr kumimoji="0" lang="fr-FR" sz="2400">
                <a:latin typeface="+mn-lt"/>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a:p>
        </p:txBody>
      </p:sp>
      <p:sp>
        <p:nvSpPr>
          <p:cNvPr id="4" name="Date Placeholder 3"/>
          <p:cNvSpPr>
            <a:spLocks noGrp="1"/>
          </p:cNvSpPr>
          <p:nvPr>
            <p:ph type="dt" sz="half" idx="10"/>
          </p:nvPr>
        </p:nvSpPr>
        <p:spPr/>
        <p:txBody>
          <a:bodyPr/>
          <a:lstStyle/>
          <a:p>
            <a:r>
              <a:rPr lang="en-US" smtClean="0"/>
              <a:t>18/01/2013</a:t>
            </a:r>
            <a:endParaRPr kumimoji="0" lang="fr-FR"/>
          </a:p>
        </p:txBody>
      </p:sp>
      <p:sp>
        <p:nvSpPr>
          <p:cNvPr id="5" name="Footer Placeholder 4"/>
          <p:cNvSpPr>
            <a:spLocks noGrp="1"/>
          </p:cNvSpPr>
          <p:nvPr>
            <p:ph type="ftr" sz="quarter" idx="11"/>
          </p:nvPr>
        </p:nvSpPr>
        <p:spPr/>
        <p:txBody>
          <a:bodyPr/>
          <a:lstStyle/>
          <a:p>
            <a:r>
              <a:rPr kumimoji="0" lang="en-US" dirty="0" smtClean="0"/>
              <a:t>The European Social Charter and the system of protection of social rights in European sources-       Crédits photos Conseil de l'Europe </a:t>
            </a:r>
            <a:endParaRPr kumimoji="0" lang="fr-FR" dirty="0"/>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rPr/>
              <a:pPr/>
              <a:t>‹nr.›</a:t>
            </a:fld>
            <a:endParaRPr kumimoji="0" lang="fr-FR"/>
          </a:p>
        </p:txBody>
      </p:sp>
    </p:spTree>
    <p:extLst>
      <p:ext uri="{BB962C8B-B14F-4D97-AF65-F5344CB8AC3E}">
        <p14:creationId xmlns:p14="http://schemas.microsoft.com/office/powerpoint/2010/main" val="12539217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574675" y="304800"/>
            <a:ext cx="8001000" cy="121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2291" name="Rectangle 3"/>
          <p:cNvSpPr>
            <a:spLocks noGrp="1" noChangeArrowheads="1"/>
          </p:cNvSpPr>
          <p:nvPr>
            <p:ph type="body" idx="1"/>
          </p:nvPr>
        </p:nvSpPr>
        <p:spPr bwMode="auto">
          <a:xfrm>
            <a:off x="566738" y="1752600"/>
            <a:ext cx="8001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295" name="AutoShape 7"/>
          <p:cNvSpPr>
            <a:spLocks noChangeArrowheads="1"/>
          </p:cNvSpPr>
          <p:nvPr/>
        </p:nvSpPr>
        <p:spPr bwMode="auto">
          <a:xfrm>
            <a:off x="609600" y="1566863"/>
            <a:ext cx="7958138" cy="109537"/>
          </a:xfrm>
          <a:custGeom>
            <a:avLst/>
            <a:gdLst>
              <a:gd name="G0" fmla="+- 585 0 0"/>
              <a:gd name="T0" fmla="*/ 0 w 1000"/>
              <a:gd name="T1" fmla="*/ 0 h 1000"/>
              <a:gd name="T2" fmla="*/ 585 w 1000"/>
              <a:gd name="T3" fmla="*/ 0 h 1000"/>
              <a:gd name="T4" fmla="*/ 585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en-US" sz="2400">
              <a:latin typeface="Times New Roman" pitchFamily="18" charset="0"/>
            </a:endParaRPr>
          </a:p>
        </p:txBody>
      </p:sp>
      <p:sp>
        <p:nvSpPr>
          <p:cNvPr id="12296" name="Line 8"/>
          <p:cNvSpPr>
            <a:spLocks noChangeShapeType="1"/>
          </p:cNvSpPr>
          <p:nvPr/>
        </p:nvSpPr>
        <p:spPr bwMode="auto">
          <a:xfrm flipV="1">
            <a:off x="609600" y="6172200"/>
            <a:ext cx="792480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297" name="Rectangle 9"/>
          <p:cNvSpPr>
            <a:spLocks noGrp="1" noChangeArrowheads="1"/>
          </p:cNvSpPr>
          <p:nvPr>
            <p:ph type="dt" sz="half" idx="2"/>
          </p:nvPr>
        </p:nvSpPr>
        <p:spPr bwMode="auto">
          <a:xfrm>
            <a:off x="6096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2298" name="Rectangle 10"/>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lvl1pPr>
          </a:lstStyle>
          <a:p>
            <a:r>
              <a:rPr lang="pt-BR" smtClean="0"/>
              <a:t>PICUM BRUXELLES 15 JUNE 2012  Régis Brillat – Council of Europe</a:t>
            </a:r>
            <a:endParaRPr lang="en-US"/>
          </a:p>
        </p:txBody>
      </p:sp>
      <p:sp>
        <p:nvSpPr>
          <p:cNvPr id="12299" name="Rectangle 11"/>
          <p:cNvSpPr>
            <a:spLocks noGrp="1" noChangeArrowheads="1"/>
          </p:cNvSpPr>
          <p:nvPr>
            <p:ph type="sldNum" sz="quarter" idx="4"/>
          </p:nvPr>
        </p:nvSpPr>
        <p:spPr bwMode="auto">
          <a:xfrm>
            <a:off x="65532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fld id="{BB6BFE22-4D0D-46FD-83B2-C0F3CD45F7AF}" type="slidenum">
              <a:rPr lang="en-US"/>
              <a:pPr/>
              <a:t>‹nr.›</a:t>
            </a:fld>
            <a:endParaRPr 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Lst>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hf sldNum="0" hdr="0" dt="0"/>
  <p:txStyles>
    <p:titleStyle>
      <a:lvl1pPr algn="l" rtl="0" fontAlgn="base">
        <a:spcBef>
          <a:spcPct val="0"/>
        </a:spcBef>
        <a:spcAft>
          <a:spcPct val="0"/>
        </a:spcAft>
        <a:defRPr sz="38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itchFamily="34" charset="0"/>
          <a:cs typeface="Arial" charset="0"/>
        </a:defRPr>
      </a:lvl2pPr>
      <a:lvl3pPr algn="l" rtl="0" fontAlgn="base">
        <a:spcBef>
          <a:spcPct val="0"/>
        </a:spcBef>
        <a:spcAft>
          <a:spcPct val="0"/>
        </a:spcAft>
        <a:defRPr sz="3800">
          <a:solidFill>
            <a:schemeClr val="tx2"/>
          </a:solidFill>
          <a:latin typeface="Verdana" pitchFamily="34" charset="0"/>
          <a:cs typeface="Arial" charset="0"/>
        </a:defRPr>
      </a:lvl3pPr>
      <a:lvl4pPr algn="l" rtl="0" fontAlgn="base">
        <a:spcBef>
          <a:spcPct val="0"/>
        </a:spcBef>
        <a:spcAft>
          <a:spcPct val="0"/>
        </a:spcAft>
        <a:defRPr sz="3800">
          <a:solidFill>
            <a:schemeClr val="tx2"/>
          </a:solidFill>
          <a:latin typeface="Verdana" pitchFamily="34" charset="0"/>
          <a:cs typeface="Arial" charset="0"/>
        </a:defRPr>
      </a:lvl4pPr>
      <a:lvl5pPr algn="l" rtl="0" fontAlgn="base">
        <a:spcBef>
          <a:spcPct val="0"/>
        </a:spcBef>
        <a:spcAft>
          <a:spcPct val="0"/>
        </a:spcAft>
        <a:defRPr sz="3800">
          <a:solidFill>
            <a:schemeClr val="tx2"/>
          </a:solidFill>
          <a:latin typeface="Verdana" pitchFamily="34" charset="0"/>
          <a:cs typeface="Arial" charset="0"/>
        </a:defRPr>
      </a:lvl5pPr>
      <a:lvl6pPr marL="457200" algn="l" rtl="0" fontAlgn="base">
        <a:spcBef>
          <a:spcPct val="0"/>
        </a:spcBef>
        <a:spcAft>
          <a:spcPct val="0"/>
        </a:spcAft>
        <a:defRPr sz="3800">
          <a:solidFill>
            <a:schemeClr val="tx2"/>
          </a:solidFill>
          <a:latin typeface="Verdana" pitchFamily="34" charset="0"/>
          <a:cs typeface="Arial" charset="0"/>
        </a:defRPr>
      </a:lvl6pPr>
      <a:lvl7pPr marL="914400" algn="l" rtl="0" fontAlgn="base">
        <a:spcBef>
          <a:spcPct val="0"/>
        </a:spcBef>
        <a:spcAft>
          <a:spcPct val="0"/>
        </a:spcAft>
        <a:defRPr sz="3800">
          <a:solidFill>
            <a:schemeClr val="tx2"/>
          </a:solidFill>
          <a:latin typeface="Verdana" pitchFamily="34" charset="0"/>
          <a:cs typeface="Arial" charset="0"/>
        </a:defRPr>
      </a:lvl7pPr>
      <a:lvl8pPr marL="1371600" algn="l" rtl="0" fontAlgn="base">
        <a:spcBef>
          <a:spcPct val="0"/>
        </a:spcBef>
        <a:spcAft>
          <a:spcPct val="0"/>
        </a:spcAft>
        <a:defRPr sz="3800">
          <a:solidFill>
            <a:schemeClr val="tx2"/>
          </a:solidFill>
          <a:latin typeface="Verdana" pitchFamily="34" charset="0"/>
          <a:cs typeface="Arial" charset="0"/>
        </a:defRPr>
      </a:lvl8pPr>
      <a:lvl9pPr marL="1828800" algn="l" rtl="0" fontAlgn="base">
        <a:spcBef>
          <a:spcPct val="0"/>
        </a:spcBef>
        <a:spcAft>
          <a:spcPct val="0"/>
        </a:spcAft>
        <a:defRPr sz="3800">
          <a:solidFill>
            <a:schemeClr val="tx2"/>
          </a:solidFill>
          <a:latin typeface="Verdana" pitchFamily="34" charset="0"/>
          <a:cs typeface="Arial" charset="0"/>
        </a:defRPr>
      </a:lvl9pPr>
    </p:titleStyle>
    <p:bodyStyle>
      <a:lvl1pPr marL="469900" indent="-469900" algn="l" rtl="0" fontAlgn="base">
        <a:spcBef>
          <a:spcPct val="20000"/>
        </a:spcBef>
        <a:spcAft>
          <a:spcPct val="0"/>
        </a:spcAft>
        <a:buClr>
          <a:schemeClr val="accent2"/>
        </a:buClr>
        <a:buFont typeface="Wingdings" pitchFamily="2" charset="2"/>
        <a:buChar char="o"/>
        <a:defRPr sz="30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itchFamily="2" charset="2"/>
        <a:buChar char="n"/>
        <a:defRPr sz="2600">
          <a:solidFill>
            <a:schemeClr val="tx1"/>
          </a:solidFill>
          <a:latin typeface="+mn-lt"/>
          <a:cs typeface="+mn-cs"/>
        </a:defRPr>
      </a:lvl2pPr>
      <a:lvl3pPr marL="1304925" indent="-395288" algn="l" rtl="0" fontAlgn="base">
        <a:spcBef>
          <a:spcPct val="20000"/>
        </a:spcBef>
        <a:spcAft>
          <a:spcPct val="0"/>
        </a:spcAft>
        <a:buClr>
          <a:schemeClr val="accent2"/>
        </a:buClr>
        <a:buFont typeface="Wingdings" pitchFamily="2" charset="2"/>
        <a:buChar char="o"/>
        <a:defRPr sz="2300">
          <a:solidFill>
            <a:schemeClr val="tx1"/>
          </a:solidFill>
          <a:latin typeface="+mn-lt"/>
          <a:cs typeface="+mn-cs"/>
        </a:defRPr>
      </a:lvl3pPr>
      <a:lvl4pPr marL="1693863" indent="-387350" algn="l" rtl="0" fontAlgn="base">
        <a:spcBef>
          <a:spcPct val="20000"/>
        </a:spcBef>
        <a:spcAft>
          <a:spcPct val="0"/>
        </a:spcAft>
        <a:buClr>
          <a:schemeClr val="accent2"/>
        </a:buClr>
        <a:buFont typeface="Wingdings" pitchFamily="2" charset="2"/>
        <a:buChar char="n"/>
        <a:defRPr sz="2000">
          <a:solidFill>
            <a:schemeClr val="tx1"/>
          </a:solidFill>
          <a:latin typeface="+mn-lt"/>
          <a:cs typeface="+mn-cs"/>
        </a:defRPr>
      </a:lvl4pPr>
      <a:lvl5pPr marL="2093913" indent="-398463" algn="l" rtl="0" fontAlgn="base">
        <a:spcBef>
          <a:spcPct val="25000"/>
        </a:spcBef>
        <a:spcAft>
          <a:spcPct val="0"/>
        </a:spcAft>
        <a:buClr>
          <a:schemeClr val="accent2"/>
        </a:buClr>
        <a:buFont typeface="Wingdings" pitchFamily="2" charset="2"/>
        <a:buChar char="§"/>
        <a:defRPr sz="2000">
          <a:solidFill>
            <a:schemeClr val="tx1"/>
          </a:solidFill>
          <a:latin typeface="+mn-lt"/>
          <a:cs typeface="+mn-cs"/>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cs typeface="+mn-cs"/>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cs typeface="+mn-cs"/>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cs typeface="+mn-cs"/>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www.coe.int/socialcharter" TargetMode="External"/><Relationship Id="rId2" Type="http://schemas.openxmlformats.org/officeDocument/2006/relationships/slideLayout" Target="../slideLayouts/slideLayout2.xml"/><Relationship Id="rId1" Type="http://schemas.openxmlformats.org/officeDocument/2006/relationships/tags" Target="../tags/tag4.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ctrTitle"/>
          </p:nvPr>
        </p:nvSpPr>
        <p:spPr>
          <a:xfrm>
            <a:off x="685800" y="-99392"/>
            <a:ext cx="7772400" cy="1731640"/>
          </a:xfrm>
        </p:spPr>
        <p:txBody>
          <a:bodyPr/>
          <a:lstStyle/>
          <a:p>
            <a:r>
              <a:rPr lang="fr-FR" sz="3200" dirty="0" smtClean="0"/>
              <a:t>THE COLLECTIVE COMPLAINTS PROCEDURE UNDER THE EUROPEAN SOCIAL CHARTER</a:t>
            </a:r>
            <a:endParaRPr lang="en-US" sz="3200" dirty="0"/>
          </a:p>
        </p:txBody>
      </p:sp>
      <p:sp>
        <p:nvSpPr>
          <p:cNvPr id="31747" name="Rectangle 3"/>
          <p:cNvSpPr>
            <a:spLocks noGrp="1" noChangeArrowheads="1"/>
          </p:cNvSpPr>
          <p:nvPr>
            <p:ph type="subTitle" idx="1"/>
          </p:nvPr>
        </p:nvSpPr>
        <p:spPr>
          <a:xfrm>
            <a:off x="1115616" y="3429000"/>
            <a:ext cx="7342584" cy="1600200"/>
          </a:xfrm>
        </p:spPr>
        <p:txBody>
          <a:bodyPr/>
          <a:lstStyle/>
          <a:p>
            <a:endParaRPr lang="fr-FR" dirty="0"/>
          </a:p>
          <a:p>
            <a:endParaRPr lang="fr-FR" sz="4400" dirty="0">
              <a:solidFill>
                <a:schemeClr val="accent2"/>
              </a:solidFill>
            </a:endParaRPr>
          </a:p>
          <a:p>
            <a:endParaRPr lang="en-US" dirty="0"/>
          </a:p>
        </p:txBody>
      </p:sp>
      <p:sp>
        <p:nvSpPr>
          <p:cNvPr id="2" name="TextBox 1"/>
          <p:cNvSpPr txBox="1"/>
          <p:nvPr/>
        </p:nvSpPr>
        <p:spPr>
          <a:xfrm>
            <a:off x="1475656" y="3742766"/>
            <a:ext cx="6192688" cy="461665"/>
          </a:xfrm>
          <a:prstGeom prst="rect">
            <a:avLst/>
          </a:prstGeom>
          <a:noFill/>
        </p:spPr>
        <p:txBody>
          <a:bodyPr wrap="square" rtlCol="0">
            <a:spAutoFit/>
          </a:bodyPr>
          <a:lstStyle/>
          <a:p>
            <a:pPr algn="ctr"/>
            <a:r>
              <a:rPr lang="en-GB" sz="2400" dirty="0" smtClean="0"/>
              <a:t>AMSTERDAM, 10 NOVEMBER 2014</a:t>
            </a:r>
            <a:endParaRPr lang="en-GB" sz="24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p:cTn id="7" dur="2000" fill="hold"/>
                                        <p:tgtEl>
                                          <p:spTgt spid="31746"/>
                                        </p:tgtEl>
                                        <p:attrNameLst>
                                          <p:attrName>ppt_w</p:attrName>
                                        </p:attrNameLst>
                                      </p:cBhvr>
                                      <p:tavLst>
                                        <p:tav tm="0">
                                          <p:val>
                                            <p:strVal val="#ppt_w*2.5"/>
                                          </p:val>
                                        </p:tav>
                                        <p:tav tm="100000">
                                          <p:val>
                                            <p:strVal val="#ppt_w"/>
                                          </p:val>
                                        </p:tav>
                                      </p:tavLst>
                                    </p:anim>
                                    <p:anim calcmode="lin" valueType="num">
                                      <p:cBhvr>
                                        <p:cTn id="8" dur="2000" fill="hold"/>
                                        <p:tgtEl>
                                          <p:spTgt spid="31746"/>
                                        </p:tgtEl>
                                        <p:attrNameLst>
                                          <p:attrName>ppt_h</p:attrName>
                                        </p:attrNameLst>
                                      </p:cBhvr>
                                      <p:tavLst>
                                        <p:tav tm="0">
                                          <p:val>
                                            <p:strVal val="#ppt_h"/>
                                          </p:val>
                                        </p:tav>
                                        <p:tav tm="100000">
                                          <p:val>
                                            <p:strVal val="#ppt_h"/>
                                          </p:val>
                                        </p:tav>
                                      </p:tavLst>
                                    </p:anim>
                                    <p:anim calcmode="lin" valueType="num">
                                      <p:cBhvr>
                                        <p:cTn id="9" dur="2000" fill="hold"/>
                                        <p:tgtEl>
                                          <p:spTgt spid="31746"/>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31746"/>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p:cNvSpPr>
            <a:spLocks noGrp="1"/>
          </p:cNvSpPr>
          <p:nvPr>
            <p:ph type="ftr" sz="quarter" idx="11"/>
          </p:nvPr>
        </p:nvSpPr>
        <p:spPr>
          <a:xfrm>
            <a:off x="3131840" y="6381750"/>
            <a:ext cx="2895600" cy="476250"/>
          </a:xfrm>
        </p:spPr>
        <p:txBody>
          <a:bodyPr/>
          <a:lstStyle/>
          <a:p>
            <a:r>
              <a:rPr lang="en-US" sz="1000" dirty="0" smtClean="0"/>
              <a:t>  Crédits photos Conseil de l'Europe </a:t>
            </a:r>
            <a:endParaRPr kumimoji="0" lang="fr-FR" sz="1000" b="1" i="1" dirty="0"/>
          </a:p>
        </p:txBody>
      </p:sp>
      <p:sp>
        <p:nvSpPr>
          <p:cNvPr id="11" name="Slide Number Placeholder 10"/>
          <p:cNvSpPr>
            <a:spLocks noGrp="1"/>
          </p:cNvSpPr>
          <p:nvPr>
            <p:ph type="sldNum" sz="quarter" idx="12"/>
          </p:nvPr>
        </p:nvSpPr>
        <p:spPr/>
        <p:txBody>
          <a:bodyPr/>
          <a:lstStyle/>
          <a:p>
            <a:fld id="{33D6E5A2-EC83-451F-A719-9AC1370DD5CF}" type="slidenum">
              <a:rPr lang="fr-FR" smtClean="0"/>
              <a:pPr/>
              <a:t>2</a:t>
            </a:fld>
            <a:endParaRPr kumimoji="0" lang="fr-FR" dirty="0"/>
          </a:p>
        </p:txBody>
      </p:sp>
      <p:pic>
        <p:nvPicPr>
          <p:cNvPr id="2050" name="Picture 2" descr="C:\Users\brillat\AppData\Local\Microsoft\Windows\Temporary Internet Files\Content.IE5\A46EF2FT\41087_30.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308676" y="836712"/>
            <a:ext cx="4544526" cy="30240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brillat\AppData\Local\Microsoft\Windows\Temporary Internet Files\Content.IE5\A46EF2FT\38646_39.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3429000"/>
            <a:ext cx="4302280" cy="2880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coe.int/documents/16695/995226/COE-Logo-Quadri.png/ee7b1fc6-055b-490b-a59b-a65969e440a2?t=1371222819000?t=13712228190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4535" y="3860712"/>
            <a:ext cx="3371850" cy="2695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56978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6672"/>
            <a:ext cx="8001000" cy="747936"/>
          </a:xfrm>
        </p:spPr>
        <p:txBody>
          <a:bodyPr/>
          <a:lstStyle/>
          <a:p>
            <a:r>
              <a:rPr lang="en-GB" sz="3200" dirty="0">
                <a:solidFill>
                  <a:srgbClr val="000000"/>
                </a:solidFill>
              </a:rPr>
              <a:t>THE EUROPEAN SOCIAL CHARTER</a:t>
            </a:r>
            <a:endParaRPr lang="en-US" dirty="0"/>
          </a:p>
        </p:txBody>
      </p:sp>
      <p:sp>
        <p:nvSpPr>
          <p:cNvPr id="4" name="Rectangle 3"/>
          <p:cNvSpPr/>
          <p:nvPr/>
        </p:nvSpPr>
        <p:spPr>
          <a:xfrm>
            <a:off x="611560" y="1988840"/>
            <a:ext cx="8136904" cy="923330"/>
          </a:xfrm>
          <a:prstGeom prst="rect">
            <a:avLst/>
          </a:prstGeom>
        </p:spPr>
        <p:txBody>
          <a:bodyPr wrap="square">
            <a:spAutoFit/>
          </a:bodyPr>
          <a:lstStyle/>
          <a:p>
            <a:r>
              <a:rPr lang="en-GB" dirty="0"/>
              <a:t>A human rights treaty which guarantees and promotes social rights in </a:t>
            </a:r>
            <a:r>
              <a:rPr lang="en-GB" dirty="0" smtClean="0"/>
              <a:t>Europe; a </a:t>
            </a:r>
            <a:r>
              <a:rPr lang="en-GB" dirty="0"/>
              <a:t>counterpart to the European Convention on Human Rights</a:t>
            </a:r>
          </a:p>
        </p:txBody>
      </p:sp>
      <p:sp>
        <p:nvSpPr>
          <p:cNvPr id="5" name="Rectangle 4"/>
          <p:cNvSpPr/>
          <p:nvPr/>
        </p:nvSpPr>
        <p:spPr>
          <a:xfrm>
            <a:off x="1971830" y="3356992"/>
            <a:ext cx="4572000" cy="2502223"/>
          </a:xfrm>
          <a:prstGeom prst="rect">
            <a:avLst/>
          </a:prstGeom>
        </p:spPr>
        <p:txBody>
          <a:bodyPr>
            <a:spAutoFit/>
          </a:bodyPr>
          <a:lstStyle/>
          <a:p>
            <a:pPr marL="285750" indent="-285750">
              <a:lnSpc>
                <a:spcPct val="90000"/>
              </a:lnSpc>
              <a:buFont typeface="Wingdings" panose="05000000000000000000" pitchFamily="2" charset="2"/>
              <a:buChar char="§"/>
            </a:pPr>
            <a:r>
              <a:rPr lang="en-GB" altLang="en-US" b="1" dirty="0" smtClean="0">
                <a:solidFill>
                  <a:schemeClr val="accent2"/>
                </a:solidFill>
              </a:rPr>
              <a:t>Employment</a:t>
            </a:r>
          </a:p>
          <a:p>
            <a:pPr marL="285750" indent="-285750">
              <a:lnSpc>
                <a:spcPct val="90000"/>
              </a:lnSpc>
              <a:buFont typeface="Wingdings" panose="05000000000000000000" pitchFamily="2" charset="2"/>
              <a:buChar char="§"/>
            </a:pPr>
            <a:endParaRPr lang="en-US" altLang="en-US" sz="800" b="1" dirty="0">
              <a:solidFill>
                <a:schemeClr val="accent2"/>
              </a:solidFill>
            </a:endParaRPr>
          </a:p>
          <a:p>
            <a:pPr marL="285750" indent="-285750">
              <a:lnSpc>
                <a:spcPct val="90000"/>
              </a:lnSpc>
              <a:buFont typeface="Wingdings" panose="05000000000000000000" pitchFamily="2" charset="2"/>
              <a:buChar char="§"/>
            </a:pPr>
            <a:r>
              <a:rPr lang="en-US" altLang="en-US" b="1" dirty="0">
                <a:solidFill>
                  <a:schemeClr val="accent2"/>
                </a:solidFill>
              </a:rPr>
              <a:t>Social </a:t>
            </a:r>
            <a:r>
              <a:rPr lang="en-US" altLang="en-US" b="1" dirty="0" smtClean="0">
                <a:solidFill>
                  <a:schemeClr val="accent2"/>
                </a:solidFill>
              </a:rPr>
              <a:t>protection</a:t>
            </a:r>
          </a:p>
          <a:p>
            <a:pPr marL="285750" indent="-285750">
              <a:lnSpc>
                <a:spcPct val="90000"/>
              </a:lnSpc>
              <a:buFont typeface="Wingdings" panose="05000000000000000000" pitchFamily="2" charset="2"/>
              <a:buChar char="§"/>
            </a:pPr>
            <a:endParaRPr lang="en-GB" altLang="en-US" sz="800" b="1" dirty="0">
              <a:solidFill>
                <a:schemeClr val="accent2"/>
              </a:solidFill>
            </a:endParaRPr>
          </a:p>
          <a:p>
            <a:pPr marL="285750" indent="-285750">
              <a:lnSpc>
                <a:spcPct val="90000"/>
              </a:lnSpc>
              <a:buFont typeface="Wingdings" panose="05000000000000000000" pitchFamily="2" charset="2"/>
              <a:buChar char="§"/>
            </a:pPr>
            <a:r>
              <a:rPr lang="en-GB" altLang="en-US" b="1" dirty="0" smtClean="0">
                <a:solidFill>
                  <a:schemeClr val="accent2"/>
                </a:solidFill>
              </a:rPr>
              <a:t>Housing</a:t>
            </a:r>
          </a:p>
          <a:p>
            <a:pPr marL="285750" indent="-285750">
              <a:lnSpc>
                <a:spcPct val="90000"/>
              </a:lnSpc>
              <a:buFont typeface="Wingdings" panose="05000000000000000000" pitchFamily="2" charset="2"/>
              <a:buChar char="§"/>
            </a:pPr>
            <a:endParaRPr lang="en-GB" altLang="en-US" sz="800" b="1" dirty="0">
              <a:solidFill>
                <a:schemeClr val="accent2"/>
              </a:solidFill>
            </a:endParaRPr>
          </a:p>
          <a:p>
            <a:pPr marL="285750" indent="-285750">
              <a:lnSpc>
                <a:spcPct val="90000"/>
              </a:lnSpc>
              <a:buFont typeface="Wingdings" panose="05000000000000000000" pitchFamily="2" charset="2"/>
              <a:buChar char="§"/>
            </a:pPr>
            <a:r>
              <a:rPr lang="en-GB" altLang="en-US" b="1" dirty="0" smtClean="0">
                <a:solidFill>
                  <a:schemeClr val="accent2"/>
                </a:solidFill>
              </a:rPr>
              <a:t>Health</a:t>
            </a:r>
          </a:p>
          <a:p>
            <a:pPr marL="285750" indent="-285750">
              <a:lnSpc>
                <a:spcPct val="90000"/>
              </a:lnSpc>
              <a:buFont typeface="Wingdings" panose="05000000000000000000" pitchFamily="2" charset="2"/>
              <a:buChar char="§"/>
            </a:pPr>
            <a:endParaRPr lang="en-GB" altLang="en-US" sz="800" b="1" dirty="0">
              <a:solidFill>
                <a:schemeClr val="accent2"/>
              </a:solidFill>
            </a:endParaRPr>
          </a:p>
          <a:p>
            <a:pPr marL="285750" indent="-285750">
              <a:lnSpc>
                <a:spcPct val="90000"/>
              </a:lnSpc>
              <a:buFont typeface="Wingdings" panose="05000000000000000000" pitchFamily="2" charset="2"/>
              <a:buChar char="§"/>
            </a:pPr>
            <a:r>
              <a:rPr lang="en-GB" altLang="en-US" b="1" dirty="0" smtClean="0">
                <a:solidFill>
                  <a:schemeClr val="accent2"/>
                </a:solidFill>
              </a:rPr>
              <a:t>Education</a:t>
            </a:r>
          </a:p>
          <a:p>
            <a:pPr marL="285750" indent="-285750">
              <a:lnSpc>
                <a:spcPct val="90000"/>
              </a:lnSpc>
              <a:buFont typeface="Wingdings" panose="05000000000000000000" pitchFamily="2" charset="2"/>
              <a:buChar char="§"/>
            </a:pPr>
            <a:endParaRPr lang="en-GB" altLang="en-US" sz="800" b="1" dirty="0">
              <a:solidFill>
                <a:schemeClr val="accent2"/>
              </a:solidFill>
            </a:endParaRPr>
          </a:p>
          <a:p>
            <a:pPr marL="285750" indent="-285750">
              <a:lnSpc>
                <a:spcPct val="90000"/>
              </a:lnSpc>
              <a:buFont typeface="Wingdings" panose="05000000000000000000" pitchFamily="2" charset="2"/>
              <a:buChar char="§"/>
            </a:pPr>
            <a:r>
              <a:rPr lang="en-GB" altLang="en-US" b="1" dirty="0">
                <a:solidFill>
                  <a:schemeClr val="accent2"/>
                </a:solidFill>
              </a:rPr>
              <a:t>Movement of </a:t>
            </a:r>
            <a:r>
              <a:rPr lang="en-GB" altLang="en-US" b="1" dirty="0" smtClean="0">
                <a:solidFill>
                  <a:schemeClr val="accent2"/>
                </a:solidFill>
              </a:rPr>
              <a:t>persons</a:t>
            </a:r>
          </a:p>
          <a:p>
            <a:pPr marL="285750" indent="-285750">
              <a:lnSpc>
                <a:spcPct val="90000"/>
              </a:lnSpc>
              <a:buFont typeface="Wingdings" panose="05000000000000000000" pitchFamily="2" charset="2"/>
              <a:buChar char="§"/>
            </a:pPr>
            <a:endParaRPr lang="en-GB" altLang="en-US" sz="800" b="1" dirty="0">
              <a:solidFill>
                <a:schemeClr val="accent2"/>
              </a:solidFill>
            </a:endParaRPr>
          </a:p>
          <a:p>
            <a:pPr marL="285750" indent="-285750">
              <a:lnSpc>
                <a:spcPct val="90000"/>
              </a:lnSpc>
              <a:buFont typeface="Wingdings" panose="05000000000000000000" pitchFamily="2" charset="2"/>
              <a:buChar char="§"/>
            </a:pPr>
            <a:r>
              <a:rPr lang="en-GB" altLang="en-US" b="1" dirty="0">
                <a:solidFill>
                  <a:schemeClr val="accent2"/>
                </a:solidFill>
              </a:rPr>
              <a:t>Non-discrimination</a:t>
            </a:r>
            <a:endParaRPr lang="fr-FR" altLang="en-US" b="1" dirty="0">
              <a:solidFill>
                <a:schemeClr val="accent2"/>
              </a:solidFill>
            </a:endParaRPr>
          </a:p>
        </p:txBody>
      </p:sp>
      <p:sp>
        <p:nvSpPr>
          <p:cNvPr id="6" name="Rectangle 5"/>
          <p:cNvSpPr/>
          <p:nvPr/>
        </p:nvSpPr>
        <p:spPr>
          <a:xfrm>
            <a:off x="1983772" y="2913450"/>
            <a:ext cx="4230132" cy="369332"/>
          </a:xfrm>
          <a:prstGeom prst="rect">
            <a:avLst/>
          </a:prstGeom>
        </p:spPr>
        <p:txBody>
          <a:bodyPr wrap="none">
            <a:spAutoFit/>
          </a:bodyPr>
          <a:lstStyle/>
          <a:p>
            <a:r>
              <a:rPr lang="en-GB" dirty="0"/>
              <a:t>31 articles covering areas such as:</a:t>
            </a:r>
            <a:endParaRPr lang="en-US" dirty="0"/>
          </a:p>
        </p:txBody>
      </p:sp>
    </p:spTree>
    <p:extLst>
      <p:ext uri="{BB962C8B-B14F-4D97-AF65-F5344CB8AC3E}">
        <p14:creationId xmlns:p14="http://schemas.microsoft.com/office/powerpoint/2010/main" val="6667886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276600" y="2087940"/>
            <a:ext cx="5206554" cy="3855660"/>
          </a:xfrm>
          <a:prstGeom prst="rect">
            <a:avLst/>
          </a:prstGeom>
          <a:noFill/>
        </p:spPr>
        <p:txBody>
          <a:bodyPr wrap="square" rtlCol="0">
            <a:normAutofit/>
          </a:bodyPr>
          <a:lstStyle/>
          <a:p>
            <a:endParaRPr lang="fr-FR" sz="6200" dirty="0" smtClean="0"/>
          </a:p>
          <a:p>
            <a:r>
              <a:rPr lang="fr-FR" sz="6200" dirty="0" smtClean="0"/>
              <a:t> </a:t>
            </a:r>
            <a:endParaRPr lang="fr-FR" sz="7200" dirty="0"/>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53000" y="0"/>
            <a:ext cx="7765662" cy="16476125"/>
          </a:xfrm>
          <a:prstGeom prst="rect">
            <a:avLst/>
          </a:prstGeom>
        </p:spPr>
      </p:pic>
      <p:sp>
        <p:nvSpPr>
          <p:cNvPr id="2" name="Title 1"/>
          <p:cNvSpPr>
            <a:spLocks noGrp="1"/>
          </p:cNvSpPr>
          <p:nvPr>
            <p:ph type="ctrTitle"/>
          </p:nvPr>
        </p:nvSpPr>
        <p:spPr>
          <a:xfrm>
            <a:off x="710754" y="764704"/>
            <a:ext cx="7772400" cy="1371600"/>
          </a:xfrm>
        </p:spPr>
        <p:txBody>
          <a:bodyPr>
            <a:normAutofit fontScale="90000"/>
          </a:bodyPr>
          <a:lstStyle/>
          <a:p>
            <a:r>
              <a:rPr lang="en-GB" sz="3600" noProof="0" dirty="0" smtClean="0"/>
              <a:t>THE EUROPEAN COMMITTEE OF SOCIAL RIGHTS</a:t>
            </a:r>
            <a:r>
              <a:rPr lang="en-GB" noProof="0" dirty="0" smtClean="0"/>
              <a:t/>
            </a:r>
            <a:br>
              <a:rPr lang="en-GB" noProof="0" dirty="0" smtClean="0"/>
            </a:br>
            <a:endParaRPr lang="en-GB" noProof="0" dirty="0"/>
          </a:p>
        </p:txBody>
      </p:sp>
      <p:sp>
        <p:nvSpPr>
          <p:cNvPr id="5" name="Footer Placeholder 4"/>
          <p:cNvSpPr>
            <a:spLocks noGrp="1"/>
          </p:cNvSpPr>
          <p:nvPr>
            <p:ph type="ftr" sz="quarter" idx="3"/>
          </p:nvPr>
        </p:nvSpPr>
        <p:spPr/>
        <p:txBody>
          <a:bodyPr/>
          <a:lstStyle/>
          <a:p>
            <a:r>
              <a:rPr kumimoji="0" lang="en-US" dirty="0" smtClean="0"/>
              <a:t> Crédits photos Conseil de l'Europe </a:t>
            </a:r>
            <a:endParaRPr kumimoji="0" lang="fr-FR" dirty="0"/>
          </a:p>
        </p:txBody>
      </p:sp>
      <p:sp>
        <p:nvSpPr>
          <p:cNvPr id="6" name="Slide Number Placeholder 5"/>
          <p:cNvSpPr>
            <a:spLocks noGrp="1"/>
          </p:cNvSpPr>
          <p:nvPr>
            <p:ph type="sldNum" sz="quarter" idx="4"/>
          </p:nvPr>
        </p:nvSpPr>
        <p:spPr/>
        <p:txBody>
          <a:bodyPr/>
          <a:lstStyle/>
          <a:p>
            <a:fld id="{33D6E5A2-EC83-451F-A719-9AC1370DD5CF}" type="slidenum">
              <a:rPr lang="fr-FR" smtClean="0"/>
              <a:pPr/>
              <a:t>4</a:t>
            </a:fld>
            <a:endParaRPr kumimoji="0" lang="fr-FR" dirty="0"/>
          </a:p>
        </p:txBody>
      </p:sp>
      <p:pic>
        <p:nvPicPr>
          <p:cNvPr id="2050" name="Picture 2" descr="http://www.coe.int/t/dghl/monitoring/socialcharter/ECSR/ECSRdefault_en-ECSRGroupPhoto2013400px-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55" y="2399729"/>
            <a:ext cx="6237772" cy="338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14065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620688"/>
            <a:ext cx="8001000" cy="747936"/>
          </a:xfrm>
        </p:spPr>
        <p:txBody>
          <a:bodyPr/>
          <a:lstStyle/>
          <a:p>
            <a:r>
              <a:rPr lang="en-GB" sz="3200" dirty="0" smtClean="0"/>
              <a:t>Additional Protocol providing for a system of collective complaints</a:t>
            </a:r>
            <a:endParaRPr lang="en-US" sz="3200" dirty="0"/>
          </a:p>
        </p:txBody>
      </p:sp>
      <p:sp>
        <p:nvSpPr>
          <p:cNvPr id="4" name="TextBox 3"/>
          <p:cNvSpPr txBox="1"/>
          <p:nvPr/>
        </p:nvSpPr>
        <p:spPr>
          <a:xfrm>
            <a:off x="827584" y="2348880"/>
            <a:ext cx="5472608" cy="461665"/>
          </a:xfrm>
          <a:prstGeom prst="rect">
            <a:avLst/>
          </a:prstGeom>
          <a:noFill/>
        </p:spPr>
        <p:txBody>
          <a:bodyPr wrap="square" rtlCol="0">
            <a:spAutoFit/>
          </a:bodyPr>
          <a:lstStyle/>
          <a:p>
            <a:pPr marL="342900" indent="-342900">
              <a:buFont typeface="Arial" panose="020B0604020202020204" pitchFamily="34" charset="0"/>
              <a:buChar char="•"/>
            </a:pPr>
            <a:r>
              <a:rPr lang="en-GB" sz="2400" dirty="0" smtClean="0"/>
              <a:t>Adopted on 9 November 1995</a:t>
            </a:r>
            <a:endParaRPr lang="en-US" sz="2400" dirty="0"/>
          </a:p>
        </p:txBody>
      </p:sp>
      <p:sp>
        <p:nvSpPr>
          <p:cNvPr id="5" name="TextBox 4"/>
          <p:cNvSpPr txBox="1"/>
          <p:nvPr/>
        </p:nvSpPr>
        <p:spPr>
          <a:xfrm>
            <a:off x="827584" y="3212976"/>
            <a:ext cx="5904656" cy="461665"/>
          </a:xfrm>
          <a:prstGeom prst="rect">
            <a:avLst/>
          </a:prstGeom>
          <a:noFill/>
        </p:spPr>
        <p:txBody>
          <a:bodyPr wrap="square" rtlCol="0">
            <a:spAutoFit/>
          </a:bodyPr>
          <a:lstStyle/>
          <a:p>
            <a:pPr marL="342900" indent="-342900">
              <a:buFont typeface="Arial" panose="020B0604020202020204" pitchFamily="34" charset="0"/>
              <a:buChar char="•"/>
            </a:pPr>
            <a:r>
              <a:rPr lang="en-GB" sz="2400" dirty="0" smtClean="0"/>
              <a:t>Entry into force on 1 July 1998</a:t>
            </a:r>
            <a:endParaRPr lang="en-US" sz="2400" dirty="0"/>
          </a:p>
        </p:txBody>
      </p:sp>
      <p:sp>
        <p:nvSpPr>
          <p:cNvPr id="6" name="TextBox 5"/>
          <p:cNvSpPr txBox="1"/>
          <p:nvPr/>
        </p:nvSpPr>
        <p:spPr>
          <a:xfrm>
            <a:off x="827584" y="4041937"/>
            <a:ext cx="7488832" cy="830997"/>
          </a:xfrm>
          <a:prstGeom prst="rect">
            <a:avLst/>
          </a:prstGeom>
          <a:noFill/>
        </p:spPr>
        <p:txBody>
          <a:bodyPr wrap="square" rtlCol="0">
            <a:spAutoFit/>
          </a:bodyPr>
          <a:lstStyle/>
          <a:p>
            <a:pPr marL="342900" indent="-342900">
              <a:buFont typeface="Arial" panose="020B0604020202020204" pitchFamily="34" charset="0"/>
              <a:buChar char="•"/>
            </a:pPr>
            <a:r>
              <a:rPr lang="en-GB" sz="2400" dirty="0" smtClean="0"/>
              <a:t>Aim: improving the enforcement of the rights guaranteed by the Charter</a:t>
            </a:r>
            <a:endParaRPr lang="en-US" sz="2400" dirty="0"/>
          </a:p>
        </p:txBody>
      </p:sp>
      <p:sp>
        <p:nvSpPr>
          <p:cNvPr id="7" name="TextBox 6"/>
          <p:cNvSpPr txBox="1"/>
          <p:nvPr/>
        </p:nvSpPr>
        <p:spPr>
          <a:xfrm>
            <a:off x="827584" y="5229200"/>
            <a:ext cx="7488832" cy="461665"/>
          </a:xfrm>
          <a:prstGeom prst="rect">
            <a:avLst/>
          </a:prstGeom>
          <a:noFill/>
        </p:spPr>
        <p:txBody>
          <a:bodyPr wrap="square" rtlCol="0">
            <a:spAutoFit/>
          </a:bodyPr>
          <a:lstStyle/>
          <a:p>
            <a:pPr marL="342900" indent="-342900">
              <a:buFont typeface="Arial" panose="020B0604020202020204" pitchFamily="34" charset="0"/>
              <a:buChar char="•"/>
            </a:pPr>
            <a:r>
              <a:rPr lang="en-GB" sz="2400" dirty="0" smtClean="0"/>
              <a:t>Optional (currently accepted by 15 States)</a:t>
            </a:r>
            <a:endParaRPr lang="en-US" sz="2400" dirty="0"/>
          </a:p>
        </p:txBody>
      </p:sp>
    </p:spTree>
    <p:extLst>
      <p:ext uri="{BB962C8B-B14F-4D97-AF65-F5344CB8AC3E}">
        <p14:creationId xmlns:p14="http://schemas.microsoft.com/office/powerpoint/2010/main" val="20814658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539552" y="476672"/>
            <a:ext cx="8001000" cy="756121"/>
          </a:xfrm>
        </p:spPr>
        <p:txBody>
          <a:bodyPr/>
          <a:lstStyle/>
          <a:p>
            <a:r>
              <a:rPr lang="fr-FR" sz="2800" dirty="0" smtClean="0"/>
              <a:t>STATES HAVING ACCEPTED COMPLAINTS </a:t>
            </a:r>
            <a:endParaRPr lang="en-US" sz="2800" dirty="0"/>
          </a:p>
        </p:txBody>
      </p:sp>
      <p:graphicFrame>
        <p:nvGraphicFramePr>
          <p:cNvPr id="3" name="Table 2"/>
          <p:cNvGraphicFramePr>
            <a:graphicFrameLocks noGrp="1"/>
          </p:cNvGraphicFramePr>
          <p:nvPr>
            <p:extLst>
              <p:ext uri="{D42A27DB-BD31-4B8C-83A1-F6EECF244321}">
                <p14:modId xmlns:p14="http://schemas.microsoft.com/office/powerpoint/2010/main" val="1488481813"/>
              </p:ext>
            </p:extLst>
          </p:nvPr>
        </p:nvGraphicFramePr>
        <p:xfrm>
          <a:off x="1043608" y="1772815"/>
          <a:ext cx="7488832" cy="4407408"/>
        </p:xfrm>
        <a:graphic>
          <a:graphicData uri="http://schemas.openxmlformats.org/drawingml/2006/table">
            <a:tbl>
              <a:tblPr firstRow="1" bandRow="1">
                <a:tableStyleId>{5C22544A-7EE6-4342-B048-85BDC9FD1C3A}</a:tableStyleId>
              </a:tblPr>
              <a:tblGrid>
                <a:gridCol w="3528392"/>
                <a:gridCol w="3960440"/>
              </a:tblGrid>
              <a:tr h="3208216">
                <a:tc>
                  <a:txBody>
                    <a:bodyPr/>
                    <a:lstStyle/>
                    <a:p>
                      <a:pPr>
                        <a:lnSpc>
                          <a:spcPct val="80000"/>
                        </a:lnSpc>
                      </a:pPr>
                      <a:r>
                        <a:rPr lang="fr-FR" sz="2400" dirty="0" smtClean="0">
                          <a:solidFill>
                            <a:schemeClr val="accent2"/>
                          </a:solidFill>
                        </a:rPr>
                        <a:t>15 states</a:t>
                      </a:r>
                      <a:endParaRPr lang="fr-FR" sz="2400" dirty="0" smtClean="0"/>
                    </a:p>
                    <a:p>
                      <a:pPr>
                        <a:lnSpc>
                          <a:spcPct val="80000"/>
                        </a:lnSpc>
                        <a:buFont typeface="Wingdings" pitchFamily="2" charset="2"/>
                        <a:buNone/>
                      </a:pPr>
                      <a:r>
                        <a:rPr lang="fr-FR" sz="1600" dirty="0" err="1" smtClean="0"/>
                        <a:t>Belgium</a:t>
                      </a:r>
                      <a:endParaRPr lang="fr-FR" sz="1600" dirty="0" smtClean="0"/>
                    </a:p>
                    <a:p>
                      <a:pPr>
                        <a:lnSpc>
                          <a:spcPct val="80000"/>
                        </a:lnSpc>
                        <a:buFont typeface="Wingdings" pitchFamily="2" charset="2"/>
                        <a:buNone/>
                      </a:pPr>
                      <a:r>
                        <a:rPr lang="fr-FR" sz="1600" dirty="0" err="1" smtClean="0"/>
                        <a:t>Bulgaria</a:t>
                      </a:r>
                      <a:r>
                        <a:rPr lang="fr-FR" sz="1600" dirty="0" smtClean="0"/>
                        <a:t>	</a:t>
                      </a:r>
                    </a:p>
                    <a:p>
                      <a:pPr>
                        <a:lnSpc>
                          <a:spcPct val="80000"/>
                        </a:lnSpc>
                        <a:buFont typeface="Wingdings" pitchFamily="2" charset="2"/>
                        <a:buNone/>
                      </a:pPr>
                      <a:r>
                        <a:rPr lang="fr-FR" sz="1600" dirty="0" err="1" smtClean="0"/>
                        <a:t>Croatia</a:t>
                      </a:r>
                      <a:endParaRPr lang="fr-FR" sz="1600" dirty="0" smtClean="0"/>
                    </a:p>
                    <a:p>
                      <a:pPr>
                        <a:lnSpc>
                          <a:spcPct val="80000"/>
                        </a:lnSpc>
                        <a:buFont typeface="Wingdings" pitchFamily="2" charset="2"/>
                        <a:buNone/>
                      </a:pPr>
                      <a:r>
                        <a:rPr lang="fr-FR" sz="1600" dirty="0" err="1" smtClean="0"/>
                        <a:t>Cyprus</a:t>
                      </a:r>
                      <a:endParaRPr lang="fr-FR" sz="1600" dirty="0" smtClean="0"/>
                    </a:p>
                    <a:p>
                      <a:pPr>
                        <a:lnSpc>
                          <a:spcPct val="80000"/>
                        </a:lnSpc>
                        <a:buFont typeface="Wingdings" pitchFamily="2" charset="2"/>
                        <a:buNone/>
                      </a:pPr>
                      <a:r>
                        <a:rPr lang="fr-FR" sz="1600" dirty="0" err="1" smtClean="0"/>
                        <a:t>Czech</a:t>
                      </a:r>
                      <a:r>
                        <a:rPr lang="fr-FR" sz="1600" dirty="0" smtClean="0"/>
                        <a:t> </a:t>
                      </a:r>
                      <a:r>
                        <a:rPr lang="fr-FR" sz="1600" dirty="0" err="1" smtClean="0"/>
                        <a:t>Republic</a:t>
                      </a:r>
                      <a:endParaRPr lang="fr-FR" sz="1600" dirty="0" smtClean="0"/>
                    </a:p>
                    <a:p>
                      <a:pPr>
                        <a:lnSpc>
                          <a:spcPct val="80000"/>
                        </a:lnSpc>
                        <a:buFont typeface="Wingdings" pitchFamily="2" charset="2"/>
                        <a:buNone/>
                      </a:pPr>
                      <a:r>
                        <a:rPr lang="fr-FR" sz="1600" dirty="0" err="1" smtClean="0"/>
                        <a:t>Finland</a:t>
                      </a:r>
                      <a:endParaRPr lang="fr-FR" sz="1600" dirty="0" smtClean="0"/>
                    </a:p>
                    <a:p>
                      <a:pPr>
                        <a:lnSpc>
                          <a:spcPct val="80000"/>
                        </a:lnSpc>
                        <a:buFont typeface="Wingdings" pitchFamily="2" charset="2"/>
                        <a:buNone/>
                      </a:pPr>
                      <a:r>
                        <a:rPr lang="fr-FR" sz="1600" dirty="0" smtClean="0"/>
                        <a:t>France </a:t>
                      </a:r>
                    </a:p>
                    <a:p>
                      <a:pPr>
                        <a:lnSpc>
                          <a:spcPct val="80000"/>
                        </a:lnSpc>
                        <a:buFont typeface="Wingdings" pitchFamily="2" charset="2"/>
                        <a:buNone/>
                      </a:pPr>
                      <a:r>
                        <a:rPr lang="fr-FR" sz="1600" dirty="0" err="1" smtClean="0"/>
                        <a:t>Greece</a:t>
                      </a:r>
                      <a:endParaRPr lang="fr-FR" sz="1600" dirty="0" smtClean="0"/>
                    </a:p>
                    <a:p>
                      <a:pPr>
                        <a:lnSpc>
                          <a:spcPct val="80000"/>
                        </a:lnSpc>
                        <a:buFont typeface="Wingdings" pitchFamily="2" charset="2"/>
                        <a:buNone/>
                      </a:pPr>
                      <a:r>
                        <a:rPr lang="fr-FR" sz="1600" dirty="0" smtClean="0"/>
                        <a:t>Ireland</a:t>
                      </a:r>
                    </a:p>
                    <a:p>
                      <a:pPr>
                        <a:lnSpc>
                          <a:spcPct val="80000"/>
                        </a:lnSpc>
                        <a:buFont typeface="Wingdings" pitchFamily="2" charset="2"/>
                        <a:buNone/>
                      </a:pPr>
                      <a:r>
                        <a:rPr lang="fr-FR" sz="1600" dirty="0" err="1" smtClean="0"/>
                        <a:t>Italy</a:t>
                      </a:r>
                      <a:r>
                        <a:rPr lang="fr-FR" sz="1600" dirty="0" smtClean="0"/>
                        <a:t> </a:t>
                      </a:r>
                    </a:p>
                    <a:p>
                      <a:pPr>
                        <a:lnSpc>
                          <a:spcPct val="80000"/>
                        </a:lnSpc>
                        <a:buFont typeface="Wingdings" pitchFamily="2" charset="2"/>
                        <a:buNone/>
                      </a:pPr>
                      <a:r>
                        <a:rPr lang="fr-FR" sz="1600" dirty="0" err="1" smtClean="0"/>
                        <a:t>Norway</a:t>
                      </a:r>
                      <a:endParaRPr lang="fr-FR" sz="1600" dirty="0" smtClean="0"/>
                    </a:p>
                    <a:p>
                      <a:pPr>
                        <a:lnSpc>
                          <a:spcPct val="80000"/>
                        </a:lnSpc>
                        <a:buFont typeface="Wingdings" pitchFamily="2" charset="2"/>
                        <a:buNone/>
                      </a:pPr>
                      <a:r>
                        <a:rPr lang="fr-FR" sz="1600" dirty="0" err="1" smtClean="0"/>
                        <a:t>Netherlands</a:t>
                      </a:r>
                      <a:endParaRPr lang="fr-FR" sz="1600" dirty="0" smtClean="0"/>
                    </a:p>
                    <a:p>
                      <a:pPr>
                        <a:lnSpc>
                          <a:spcPct val="80000"/>
                        </a:lnSpc>
                        <a:buFont typeface="Wingdings" pitchFamily="2" charset="2"/>
                        <a:buNone/>
                      </a:pPr>
                      <a:r>
                        <a:rPr lang="fr-FR" sz="1600" dirty="0" smtClean="0"/>
                        <a:t>Portugal </a:t>
                      </a:r>
                    </a:p>
                    <a:p>
                      <a:pPr>
                        <a:lnSpc>
                          <a:spcPct val="80000"/>
                        </a:lnSpc>
                        <a:buFont typeface="Wingdings" pitchFamily="2" charset="2"/>
                        <a:buNone/>
                      </a:pPr>
                      <a:r>
                        <a:rPr lang="fr-FR" sz="1600" dirty="0" err="1" smtClean="0"/>
                        <a:t>Slovenia</a:t>
                      </a:r>
                      <a:endParaRPr lang="fr-FR" sz="1600" dirty="0" smtClean="0"/>
                    </a:p>
                    <a:p>
                      <a:pPr>
                        <a:lnSpc>
                          <a:spcPct val="80000"/>
                        </a:lnSpc>
                        <a:buFont typeface="Wingdings" pitchFamily="2" charset="2"/>
                        <a:buNone/>
                      </a:pPr>
                      <a:r>
                        <a:rPr lang="fr-FR" sz="1600" dirty="0" err="1" smtClean="0"/>
                        <a:t>Sweden</a:t>
                      </a:r>
                      <a:endParaRPr lang="en-GB" sz="1600" dirty="0"/>
                    </a:p>
                  </a:txBody>
                  <a:tcPr/>
                </a:tc>
                <a:tc>
                  <a:txBody>
                    <a:bodyPr/>
                    <a:lstStyle/>
                    <a:p>
                      <a:endParaRPr lang="en-GB" dirty="0"/>
                    </a:p>
                  </a:txBody>
                  <a:tcPr/>
                </a:tc>
              </a:tr>
              <a:tr h="354499">
                <a:tc>
                  <a:txBody>
                    <a:bodyPr/>
                    <a:lstStyle/>
                    <a:p>
                      <a:endParaRPr lang="en-GB" dirty="0"/>
                    </a:p>
                  </a:txBody>
                  <a:tcPr/>
                </a:tc>
                <a:tc>
                  <a:txBody>
                    <a:bodyPr/>
                    <a:lstStyle/>
                    <a:p>
                      <a:r>
                        <a:rPr lang="fr-FR" b="1" dirty="0" smtClean="0"/>
                        <a:t>43</a:t>
                      </a:r>
                      <a:r>
                        <a:rPr lang="fr-FR" dirty="0" smtClean="0"/>
                        <a:t> States Parties to the Charter</a:t>
                      </a:r>
                      <a:endParaRPr lang="en-GB" dirty="0"/>
                    </a:p>
                  </a:txBody>
                  <a:tcPr/>
                </a:tc>
              </a:tr>
              <a:tr h="354499">
                <a:tc>
                  <a:txBody>
                    <a:bodyPr/>
                    <a:lstStyle/>
                    <a:p>
                      <a:endParaRPr lang="en-GB"/>
                    </a:p>
                  </a:txBody>
                  <a:tcPr/>
                </a:tc>
                <a:tc>
                  <a:txBody>
                    <a:bodyPr/>
                    <a:lstStyle/>
                    <a:p>
                      <a:r>
                        <a:rPr lang="fr-FR" b="1" dirty="0" smtClean="0"/>
                        <a:t>47</a:t>
                      </a:r>
                      <a:r>
                        <a:rPr lang="fr-FR" dirty="0" smtClean="0"/>
                        <a:t> </a:t>
                      </a:r>
                      <a:r>
                        <a:rPr lang="fr-FR" dirty="0" err="1" smtClean="0"/>
                        <a:t>CoE</a:t>
                      </a:r>
                      <a:r>
                        <a:rPr lang="fr-FR" dirty="0" smtClean="0"/>
                        <a:t> </a:t>
                      </a:r>
                      <a:r>
                        <a:rPr lang="fr-FR" dirty="0" err="1" smtClean="0"/>
                        <a:t>Member</a:t>
                      </a:r>
                      <a:r>
                        <a:rPr lang="fr-FR" dirty="0" smtClean="0"/>
                        <a:t> States</a:t>
                      </a:r>
                      <a:endParaRPr lang="en-GB" dirty="0"/>
                    </a:p>
                  </a:txBody>
                  <a:tcPr/>
                </a:tc>
              </a:tr>
              <a:tr h="354499">
                <a:tc>
                  <a:txBody>
                    <a:bodyPr/>
                    <a:lstStyle/>
                    <a:p>
                      <a:endParaRPr lang="en-GB" dirty="0"/>
                    </a:p>
                  </a:txBody>
                  <a:tcPr/>
                </a:tc>
                <a:tc>
                  <a:txBody>
                    <a:bodyPr/>
                    <a:lstStyle/>
                    <a:p>
                      <a:endParaRPr lang="en-GB" dirty="0"/>
                    </a:p>
                  </a:txBody>
                  <a:tcPr/>
                </a:tc>
              </a:tr>
            </a:tbl>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539552" y="15994"/>
            <a:ext cx="8001000" cy="1900064"/>
          </a:xfrm>
        </p:spPr>
        <p:txBody>
          <a:bodyPr/>
          <a:lstStyle/>
          <a:p>
            <a:r>
              <a:rPr lang="fr-FR" sz="3200" dirty="0" smtClean="0"/>
              <a:t/>
            </a:r>
            <a:br>
              <a:rPr lang="fr-FR" sz="3200" dirty="0" smtClean="0"/>
            </a:br>
            <a:r>
              <a:rPr lang="fr-FR" sz="3200" dirty="0" smtClean="0"/>
              <a:t/>
            </a:r>
            <a:br>
              <a:rPr lang="fr-FR" sz="3200" dirty="0" smtClean="0"/>
            </a:br>
            <a:r>
              <a:rPr lang="fr-FR" sz="3200" dirty="0" smtClean="0"/>
              <a:t/>
            </a:r>
            <a:br>
              <a:rPr lang="fr-FR" sz="3200" dirty="0" smtClean="0"/>
            </a:br>
            <a:r>
              <a:rPr lang="fr-FR" sz="3200" dirty="0"/>
              <a:t/>
            </a:r>
            <a:br>
              <a:rPr lang="fr-FR" sz="3200" dirty="0"/>
            </a:br>
            <a:r>
              <a:rPr lang="fr-FR" sz="3200" dirty="0" smtClean="0"/>
              <a:t/>
            </a:r>
            <a:br>
              <a:rPr lang="fr-FR" sz="3200" dirty="0" smtClean="0"/>
            </a:br>
            <a:r>
              <a:rPr lang="fr-FR" sz="3200" dirty="0"/>
              <a:t/>
            </a:r>
            <a:br>
              <a:rPr lang="fr-FR" sz="3200" dirty="0"/>
            </a:br>
            <a:r>
              <a:rPr lang="fr-FR" sz="3200" dirty="0" smtClean="0"/>
              <a:t/>
            </a:r>
            <a:br>
              <a:rPr lang="fr-FR" sz="3200" dirty="0" smtClean="0"/>
            </a:br>
            <a:r>
              <a:rPr lang="fr-FR" sz="3200" dirty="0"/>
              <a:t/>
            </a:r>
            <a:br>
              <a:rPr lang="fr-FR" sz="3200" dirty="0"/>
            </a:br>
            <a:r>
              <a:rPr lang="fr-FR" sz="3200" dirty="0" smtClean="0"/>
              <a:t/>
            </a:r>
            <a:br>
              <a:rPr lang="fr-FR" sz="3200" dirty="0" smtClean="0"/>
            </a:br>
            <a:r>
              <a:rPr lang="fr-FR" sz="3200" dirty="0"/>
              <a:t/>
            </a:r>
            <a:br>
              <a:rPr lang="fr-FR" sz="3200" dirty="0"/>
            </a:br>
            <a:r>
              <a:rPr lang="fr-FR" sz="3200" dirty="0" smtClean="0"/>
              <a:t/>
            </a:r>
            <a:br>
              <a:rPr lang="fr-FR" sz="3200" dirty="0" smtClean="0"/>
            </a:br>
            <a:r>
              <a:rPr lang="fr-FR" sz="3200" dirty="0"/>
              <a:t/>
            </a:r>
            <a:br>
              <a:rPr lang="fr-FR" sz="3200" dirty="0"/>
            </a:br>
            <a:r>
              <a:rPr lang="fr-FR" sz="3200" dirty="0" smtClean="0"/>
              <a:t/>
            </a:r>
            <a:br>
              <a:rPr lang="fr-FR" sz="3200" dirty="0" smtClean="0"/>
            </a:br>
            <a:r>
              <a:rPr lang="fr-FR" sz="3200" dirty="0"/>
              <a:t/>
            </a:r>
            <a:br>
              <a:rPr lang="fr-FR" sz="3200" dirty="0"/>
            </a:br>
            <a:r>
              <a:rPr lang="fr-FR" sz="3200" dirty="0" smtClean="0"/>
              <a:t/>
            </a:r>
            <a:br>
              <a:rPr lang="fr-FR" sz="3200" dirty="0" smtClean="0"/>
            </a:br>
            <a:r>
              <a:rPr lang="fr-FR" sz="3200" dirty="0" smtClean="0"/>
              <a:t>WHO MAY LODGE A COMPLAINT ?</a:t>
            </a:r>
            <a:r>
              <a:rPr lang="fr-FR" sz="3400" dirty="0"/>
              <a:t/>
            </a:r>
            <a:br>
              <a:rPr lang="fr-FR" sz="3400" dirty="0"/>
            </a:br>
            <a:endParaRPr lang="en-US" sz="3400" dirty="0"/>
          </a:p>
        </p:txBody>
      </p:sp>
      <p:sp>
        <p:nvSpPr>
          <p:cNvPr id="36867" name="Rectangle 3"/>
          <p:cNvSpPr>
            <a:spLocks noGrp="1" noChangeArrowheads="1"/>
          </p:cNvSpPr>
          <p:nvPr>
            <p:ph type="body" idx="1"/>
          </p:nvPr>
        </p:nvSpPr>
        <p:spPr>
          <a:xfrm>
            <a:off x="611560" y="1484784"/>
            <a:ext cx="8001000" cy="4267200"/>
          </a:xfrm>
        </p:spPr>
        <p:txBody>
          <a:bodyPr/>
          <a:lstStyle/>
          <a:p>
            <a:endParaRPr lang="fr-FR" dirty="0">
              <a:solidFill>
                <a:schemeClr val="accent2"/>
              </a:solidFill>
            </a:endParaRPr>
          </a:p>
          <a:p>
            <a:endParaRPr lang="fr-FR" dirty="0">
              <a:solidFill>
                <a:schemeClr val="accent2"/>
              </a:solidFill>
            </a:endParaRPr>
          </a:p>
          <a:p>
            <a:endParaRPr lang="fr-FR" dirty="0">
              <a:solidFill>
                <a:schemeClr val="accent2"/>
              </a:solidFill>
            </a:endParaRPr>
          </a:p>
          <a:p>
            <a:pPr marL="0" indent="0">
              <a:buNone/>
            </a:pPr>
            <a:r>
              <a:rPr lang="fr-FR" dirty="0" smtClean="0"/>
              <a:t> </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049517965"/>
              </p:ext>
            </p:extLst>
          </p:nvPr>
        </p:nvGraphicFramePr>
        <p:xfrm>
          <a:off x="1547664" y="2708920"/>
          <a:ext cx="6096000" cy="2560320"/>
        </p:xfrm>
        <a:graphic>
          <a:graphicData uri="http://schemas.openxmlformats.org/drawingml/2006/table">
            <a:tbl>
              <a:tblPr firstRow="1" bandRow="1">
                <a:tableStyleId>{5C22544A-7EE6-4342-B048-85BDC9FD1C3A}</a:tableStyleId>
              </a:tblPr>
              <a:tblGrid>
                <a:gridCol w="6096000"/>
              </a:tblGrid>
              <a:tr h="370840">
                <a:tc>
                  <a:txBody>
                    <a:bodyPr/>
                    <a:lstStyle/>
                    <a:p>
                      <a:r>
                        <a:rPr lang="fr-FR" sz="2400" b="0" dirty="0" smtClean="0"/>
                        <a:t>EUROPEAN</a:t>
                      </a:r>
                      <a:r>
                        <a:rPr lang="fr-FR" sz="2400" b="0" baseline="0" dirty="0" smtClean="0"/>
                        <a:t> TRADE UNIONS/EMPLOYERS</a:t>
                      </a:r>
                      <a:endParaRPr lang="en-GB" sz="2400" b="0" dirty="0"/>
                    </a:p>
                  </a:txBody>
                  <a:tcPr/>
                </a:tc>
              </a:tr>
              <a:tr h="370840">
                <a:tc>
                  <a:txBody>
                    <a:bodyPr/>
                    <a:lstStyle/>
                    <a:p>
                      <a:r>
                        <a:rPr lang="fr-FR" sz="2400" dirty="0" err="1" smtClean="0"/>
                        <a:t>INGOs</a:t>
                      </a:r>
                      <a:endParaRPr lang="en-GB" sz="2400" dirty="0"/>
                    </a:p>
                  </a:txBody>
                  <a:tcPr/>
                </a:tc>
              </a:tr>
              <a:tr h="370840">
                <a:tc>
                  <a:txBody>
                    <a:bodyPr/>
                    <a:lstStyle/>
                    <a:p>
                      <a:r>
                        <a:rPr lang="fr-FR" sz="2400" b="0" dirty="0" smtClean="0"/>
                        <a:t>NATIONAL TRADE UNIONS/EMPLOYERS</a:t>
                      </a:r>
                      <a:endParaRPr lang="en-GB" sz="2400" b="0" dirty="0"/>
                    </a:p>
                  </a:txBody>
                  <a:tcPr/>
                </a:tc>
              </a:tr>
              <a:tr h="370840">
                <a:tc>
                  <a:txBody>
                    <a:bodyPr/>
                    <a:lstStyle/>
                    <a:p>
                      <a:r>
                        <a:rPr lang="fr-FR" sz="2400" dirty="0" smtClean="0"/>
                        <a:t>[NATIONAL </a:t>
                      </a:r>
                      <a:r>
                        <a:rPr lang="fr-FR" sz="2400" dirty="0" err="1" smtClean="0"/>
                        <a:t>NGOs</a:t>
                      </a:r>
                      <a:r>
                        <a:rPr lang="fr-FR" sz="2400" dirty="0" smtClean="0"/>
                        <a:t>]</a:t>
                      </a:r>
                      <a:endParaRPr lang="en-GB" sz="2400" dirty="0"/>
                    </a:p>
                  </a:txBody>
                  <a:tcPr/>
                </a:tc>
              </a:tr>
            </a:tbl>
          </a:graphicData>
        </a:graphic>
      </p:graphicFrame>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style.rotation</p:attrName>
                                        </p:attrNameLst>
                                      </p:cBhvr>
                                      <p:tavLst>
                                        <p:tav tm="0">
                                          <p:val>
                                            <p:fltVal val="720"/>
                                          </p:val>
                                        </p:tav>
                                        <p:tav tm="100000">
                                          <p:val>
                                            <p:fltVal val="0"/>
                                          </p:val>
                                        </p:tav>
                                      </p:tavLst>
                                    </p:anim>
                                    <p:anim calcmode="lin" valueType="num">
                                      <p:cBhvr>
                                        <p:cTn id="9" dur="2000" fill="hold"/>
                                        <p:tgtEl>
                                          <p:spTgt spid="6"/>
                                        </p:tgtEl>
                                        <p:attrNameLst>
                                          <p:attrName>ppt_h</p:attrName>
                                        </p:attrNameLst>
                                      </p:cBhvr>
                                      <p:tavLst>
                                        <p:tav tm="0">
                                          <p:val>
                                            <p:fltVal val="0"/>
                                          </p:val>
                                        </p:tav>
                                        <p:tav tm="100000">
                                          <p:val>
                                            <p:strVal val="#ppt_h"/>
                                          </p:val>
                                        </p:tav>
                                      </p:tavLst>
                                    </p:anim>
                                    <p:anim calcmode="lin" valueType="num">
                                      <p:cBhvr>
                                        <p:cTn id="10" dur="2000" fill="hold"/>
                                        <p:tgtEl>
                                          <p:spTgt spid="6"/>
                                        </p:tgtEl>
                                        <p:attrNameLst>
                                          <p:attrName>ppt_w</p:attrName>
                                        </p:attrNameLst>
                                      </p:cBhvr>
                                      <p:tavLst>
                                        <p:tav tm="0">
                                          <p:val>
                                            <p:fltVal val="0"/>
                                          </p:val>
                                        </p:tav>
                                        <p:tav tm="100000">
                                          <p:val>
                                            <p:strVal val="#ppt_w"/>
                                          </p:val>
                                        </p:tav>
                                      </p:tavLst>
                                    </p:anim>
                                  </p:childTnLst>
                                  <p:subTnLst>
                                    <p:audio>
                                      <p:cMediaNode>
                                        <p:cTn display="0" masterRel="sameClick">
                                          <p:stCondLst>
                                            <p:cond evt="begin" delay="0">
                                              <p:tn val="5"/>
                                            </p:cond>
                                          </p:stCondLst>
                                          <p:endCondLst>
                                            <p:cond evt="onStopAudio" delay="0">
                                              <p:tgtEl>
                                                <p:sldTgt/>
                                              </p:tgtEl>
                                            </p:cond>
                                          </p:endCondLst>
                                        </p:cTn>
                                        <p:tgtEl>
                                          <p:sndTgt r:embed="rId2"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539552" y="-16189"/>
            <a:ext cx="8001000" cy="1216025"/>
          </a:xfrm>
        </p:spPr>
        <p:txBody>
          <a:bodyPr/>
          <a:lstStyle/>
          <a:p>
            <a:r>
              <a:rPr lang="fr-FR" dirty="0" smtClean="0">
                <a:solidFill>
                  <a:schemeClr val="accent2"/>
                </a:solidFill>
              </a:rPr>
              <a:t>111</a:t>
            </a:r>
            <a:r>
              <a:rPr lang="fr-FR" dirty="0" smtClean="0"/>
              <a:t> </a:t>
            </a:r>
            <a:r>
              <a:rPr lang="fr-FR" dirty="0" err="1" smtClean="0"/>
              <a:t>registered</a:t>
            </a:r>
            <a:r>
              <a:rPr lang="fr-FR" dirty="0" smtClean="0"/>
              <a:t> complaints</a:t>
            </a:r>
            <a:endParaRPr lang="en-US" dirty="0"/>
          </a:p>
        </p:txBody>
      </p:sp>
      <p:sp>
        <p:nvSpPr>
          <p:cNvPr id="35843" name="Rectangle 3"/>
          <p:cNvSpPr>
            <a:spLocks noGrp="1" noChangeArrowheads="1"/>
          </p:cNvSpPr>
          <p:nvPr>
            <p:ph type="body" sz="half" idx="1"/>
          </p:nvPr>
        </p:nvSpPr>
        <p:spPr>
          <a:xfrm>
            <a:off x="566738" y="1752600"/>
            <a:ext cx="3717230" cy="4267200"/>
          </a:xfrm>
        </p:spPr>
        <p:txBody>
          <a:bodyPr/>
          <a:lstStyle/>
          <a:p>
            <a:pPr>
              <a:lnSpc>
                <a:spcPct val="80000"/>
              </a:lnSpc>
              <a:buFont typeface="Wingdings" pitchFamily="2" charset="2"/>
              <a:buNone/>
            </a:pPr>
            <a:endParaRPr lang="fr-FR" sz="1700" b="1" dirty="0"/>
          </a:p>
          <a:p>
            <a:pPr>
              <a:lnSpc>
                <a:spcPct val="80000"/>
              </a:lnSpc>
              <a:buFont typeface="Wingdings" pitchFamily="2" charset="2"/>
              <a:buNone/>
            </a:pPr>
            <a:r>
              <a:rPr lang="fr-FR" sz="1700" b="1" dirty="0"/>
              <a:t>France : 	</a:t>
            </a:r>
            <a:r>
              <a:rPr lang="fr-FR" sz="1700" b="1" dirty="0" smtClean="0"/>
              <a:t>  31</a:t>
            </a:r>
            <a:endParaRPr lang="fr-FR" sz="1700" b="1" dirty="0"/>
          </a:p>
          <a:p>
            <a:pPr>
              <a:lnSpc>
                <a:spcPct val="80000"/>
              </a:lnSpc>
              <a:buFont typeface="Wingdings" pitchFamily="2" charset="2"/>
              <a:buNone/>
            </a:pPr>
            <a:r>
              <a:rPr lang="fr-FR" sz="1700" b="1" dirty="0" err="1" smtClean="0"/>
              <a:t>Greece</a:t>
            </a:r>
            <a:r>
              <a:rPr lang="fr-FR" sz="1700" b="1" dirty="0" smtClean="0"/>
              <a:t> </a:t>
            </a:r>
            <a:r>
              <a:rPr lang="fr-FR" sz="1700" b="1" dirty="0"/>
              <a:t>:  	</a:t>
            </a:r>
            <a:r>
              <a:rPr lang="fr-FR" sz="1700" b="1" dirty="0" smtClean="0"/>
              <a:t>  16</a:t>
            </a:r>
            <a:endParaRPr lang="fr-FR" sz="1700" b="1" dirty="0"/>
          </a:p>
          <a:p>
            <a:pPr>
              <a:lnSpc>
                <a:spcPct val="80000"/>
              </a:lnSpc>
              <a:buFont typeface="Wingdings" pitchFamily="2" charset="2"/>
              <a:buNone/>
            </a:pPr>
            <a:r>
              <a:rPr lang="fr-FR" sz="1700" b="1" dirty="0" smtClean="0"/>
              <a:t>Portugal </a:t>
            </a:r>
            <a:r>
              <a:rPr lang="fr-FR" sz="1700" b="1" dirty="0"/>
              <a:t>: 	</a:t>
            </a:r>
            <a:r>
              <a:rPr lang="fr-FR" sz="1700" b="1" dirty="0" smtClean="0"/>
              <a:t>  11</a:t>
            </a:r>
            <a:endParaRPr lang="fr-FR" sz="1700" b="1" dirty="0"/>
          </a:p>
          <a:p>
            <a:pPr>
              <a:lnSpc>
                <a:spcPct val="80000"/>
              </a:lnSpc>
              <a:buFont typeface="Wingdings" pitchFamily="2" charset="2"/>
              <a:buNone/>
            </a:pPr>
            <a:r>
              <a:rPr lang="fr-FR" sz="1700" b="1" dirty="0" err="1" smtClean="0"/>
              <a:t>Belgium</a:t>
            </a:r>
            <a:r>
              <a:rPr lang="fr-FR" sz="1700" b="1" dirty="0" smtClean="0"/>
              <a:t> </a:t>
            </a:r>
            <a:r>
              <a:rPr lang="fr-FR" sz="1700" b="1" dirty="0"/>
              <a:t>: 	</a:t>
            </a:r>
            <a:r>
              <a:rPr lang="fr-FR" sz="1700" b="1" dirty="0" smtClean="0"/>
              <a:t>    8</a:t>
            </a:r>
            <a:endParaRPr lang="fr-FR" sz="1700" b="1" dirty="0"/>
          </a:p>
          <a:p>
            <a:pPr>
              <a:lnSpc>
                <a:spcPct val="80000"/>
              </a:lnSpc>
              <a:buFont typeface="Wingdings" pitchFamily="2" charset="2"/>
              <a:buNone/>
            </a:pPr>
            <a:r>
              <a:rPr lang="fr-FR" sz="1700" b="1" dirty="0" err="1" smtClean="0"/>
              <a:t>Italy</a:t>
            </a:r>
            <a:r>
              <a:rPr lang="fr-FR" sz="1700" b="1" dirty="0" smtClean="0"/>
              <a:t> </a:t>
            </a:r>
            <a:r>
              <a:rPr lang="fr-FR" sz="1700" b="1" dirty="0"/>
              <a:t>: 	</a:t>
            </a:r>
            <a:r>
              <a:rPr lang="fr-FR" sz="1700" b="1" dirty="0" smtClean="0"/>
              <a:t>	    8</a:t>
            </a:r>
            <a:endParaRPr lang="fr-FR" sz="1700" b="1" dirty="0"/>
          </a:p>
          <a:p>
            <a:pPr>
              <a:lnSpc>
                <a:spcPct val="80000"/>
              </a:lnSpc>
              <a:buFont typeface="Wingdings" pitchFamily="2" charset="2"/>
              <a:buNone/>
            </a:pPr>
            <a:r>
              <a:rPr lang="fr-FR" sz="1700" b="1" dirty="0" err="1" smtClean="0"/>
              <a:t>Finland</a:t>
            </a:r>
            <a:r>
              <a:rPr lang="fr-FR" sz="1700" b="1" dirty="0" smtClean="0"/>
              <a:t> </a:t>
            </a:r>
            <a:r>
              <a:rPr lang="fr-FR" sz="1700" b="1" dirty="0"/>
              <a:t>: 	</a:t>
            </a:r>
            <a:r>
              <a:rPr lang="fr-FR" sz="1700" b="1" dirty="0" smtClean="0"/>
              <a:t>    8</a:t>
            </a:r>
            <a:endParaRPr lang="fr-FR" sz="1700" b="1" dirty="0"/>
          </a:p>
          <a:p>
            <a:pPr>
              <a:lnSpc>
                <a:spcPct val="80000"/>
              </a:lnSpc>
              <a:buFont typeface="Wingdings" pitchFamily="2" charset="2"/>
              <a:buNone/>
            </a:pPr>
            <a:r>
              <a:rPr lang="fr-FR" sz="1700" b="1" dirty="0" smtClean="0"/>
              <a:t>Ireland </a:t>
            </a:r>
            <a:r>
              <a:rPr lang="fr-FR" sz="1700" b="1" dirty="0"/>
              <a:t>: 	</a:t>
            </a:r>
            <a:r>
              <a:rPr lang="fr-FR" sz="1700" b="1" dirty="0" smtClean="0"/>
              <a:t>    8 </a:t>
            </a:r>
            <a:endParaRPr lang="fr-FR" sz="1700" b="1" dirty="0"/>
          </a:p>
          <a:p>
            <a:pPr lvl="0">
              <a:lnSpc>
                <a:spcPct val="80000"/>
              </a:lnSpc>
              <a:buClr>
                <a:srgbClr val="CC0000"/>
              </a:buClr>
              <a:buNone/>
            </a:pPr>
            <a:r>
              <a:rPr lang="fr-FR" sz="1700" b="1" dirty="0" err="1">
                <a:solidFill>
                  <a:srgbClr val="000000"/>
                </a:solidFill>
              </a:rPr>
              <a:t>Bulgaria</a:t>
            </a:r>
            <a:r>
              <a:rPr lang="fr-FR" sz="1700" b="1" dirty="0">
                <a:solidFill>
                  <a:srgbClr val="000000"/>
                </a:solidFill>
              </a:rPr>
              <a:t> : 	    6 </a:t>
            </a:r>
          </a:p>
          <a:p>
            <a:pPr>
              <a:lnSpc>
                <a:spcPct val="80000"/>
              </a:lnSpc>
              <a:buFont typeface="Wingdings" pitchFamily="2" charset="2"/>
              <a:buNone/>
            </a:pPr>
            <a:r>
              <a:rPr lang="fr-FR" sz="1700" b="1" dirty="0" err="1" smtClean="0"/>
              <a:t>Netherlands</a:t>
            </a:r>
            <a:r>
              <a:rPr lang="fr-FR" sz="1700" b="1" dirty="0" smtClean="0"/>
              <a:t> </a:t>
            </a:r>
            <a:r>
              <a:rPr lang="fr-FR" sz="1700" b="1" dirty="0"/>
              <a:t>: 	</a:t>
            </a:r>
            <a:r>
              <a:rPr lang="fr-FR" sz="1700" b="1" dirty="0" smtClean="0"/>
              <a:t>    3</a:t>
            </a:r>
            <a:endParaRPr lang="fr-FR" sz="1700" b="1" dirty="0"/>
          </a:p>
          <a:p>
            <a:pPr>
              <a:lnSpc>
                <a:spcPct val="80000"/>
              </a:lnSpc>
              <a:buFont typeface="Wingdings" pitchFamily="2" charset="2"/>
              <a:buNone/>
            </a:pPr>
            <a:r>
              <a:rPr lang="fr-FR" sz="1700" b="1" dirty="0" err="1" smtClean="0"/>
              <a:t>Sweden</a:t>
            </a:r>
            <a:r>
              <a:rPr lang="fr-FR" sz="1700" b="1" dirty="0" smtClean="0"/>
              <a:t> </a:t>
            </a:r>
            <a:r>
              <a:rPr lang="fr-FR" sz="1700" b="1" dirty="0"/>
              <a:t>: 	</a:t>
            </a:r>
            <a:r>
              <a:rPr lang="fr-FR" sz="1700" b="1" dirty="0" smtClean="0"/>
              <a:t>    3</a:t>
            </a:r>
            <a:endParaRPr lang="fr-FR" sz="1700" b="1" dirty="0"/>
          </a:p>
          <a:p>
            <a:pPr>
              <a:lnSpc>
                <a:spcPct val="80000"/>
              </a:lnSpc>
              <a:buNone/>
            </a:pPr>
            <a:r>
              <a:rPr lang="fr-FR" sz="1700" b="1" dirty="0" err="1"/>
              <a:t>Croatia</a:t>
            </a:r>
            <a:r>
              <a:rPr lang="fr-FR" sz="1700" b="1" dirty="0"/>
              <a:t> : 	    2</a:t>
            </a:r>
          </a:p>
          <a:p>
            <a:pPr>
              <a:lnSpc>
                <a:spcPct val="80000"/>
              </a:lnSpc>
              <a:buFont typeface="Wingdings" pitchFamily="2" charset="2"/>
              <a:buNone/>
            </a:pPr>
            <a:r>
              <a:rPr lang="fr-FR" sz="1700" b="1" dirty="0" err="1" smtClean="0"/>
              <a:t>Slovenia</a:t>
            </a:r>
            <a:r>
              <a:rPr lang="fr-FR" sz="1700" b="1" dirty="0" smtClean="0"/>
              <a:t> </a:t>
            </a:r>
            <a:r>
              <a:rPr lang="fr-FR" sz="1700" b="1" dirty="0"/>
              <a:t>: 	</a:t>
            </a:r>
            <a:r>
              <a:rPr lang="fr-FR" sz="1700" b="1" dirty="0" smtClean="0"/>
              <a:t>    2</a:t>
            </a:r>
            <a:endParaRPr lang="fr-FR" sz="1700" b="1" dirty="0"/>
          </a:p>
          <a:p>
            <a:pPr>
              <a:lnSpc>
                <a:spcPct val="80000"/>
              </a:lnSpc>
              <a:buFont typeface="Wingdings" pitchFamily="2" charset="2"/>
              <a:buNone/>
            </a:pPr>
            <a:r>
              <a:rPr lang="fr-FR" sz="1700" b="1" dirty="0" err="1" smtClean="0"/>
              <a:t>Norway</a:t>
            </a:r>
            <a:r>
              <a:rPr lang="fr-FR" sz="1700" b="1" dirty="0" smtClean="0"/>
              <a:t> </a:t>
            </a:r>
            <a:r>
              <a:rPr lang="fr-FR" sz="1700" b="1" dirty="0"/>
              <a:t>: 	</a:t>
            </a:r>
            <a:r>
              <a:rPr lang="fr-FR" sz="1700" b="1" dirty="0" smtClean="0"/>
              <a:t>    2</a:t>
            </a:r>
            <a:endParaRPr lang="fr-FR" sz="1700" b="1" dirty="0"/>
          </a:p>
          <a:p>
            <a:pPr>
              <a:lnSpc>
                <a:spcPct val="80000"/>
              </a:lnSpc>
              <a:buFont typeface="Wingdings" pitchFamily="2" charset="2"/>
              <a:buNone/>
            </a:pPr>
            <a:r>
              <a:rPr lang="fr-FR" sz="1700" b="1" dirty="0" err="1" smtClean="0"/>
              <a:t>Czech</a:t>
            </a:r>
            <a:r>
              <a:rPr lang="fr-FR" sz="1700" b="1" dirty="0" smtClean="0"/>
              <a:t> </a:t>
            </a:r>
            <a:r>
              <a:rPr lang="fr-FR" sz="1700" b="1" dirty="0" err="1" smtClean="0"/>
              <a:t>Republic</a:t>
            </a:r>
            <a:r>
              <a:rPr lang="fr-FR" sz="1700" b="1" dirty="0" smtClean="0"/>
              <a:t>:   2</a:t>
            </a:r>
            <a:endParaRPr lang="fr-FR" sz="1700" b="1" dirty="0"/>
          </a:p>
          <a:p>
            <a:pPr lvl="0">
              <a:lnSpc>
                <a:spcPct val="80000"/>
              </a:lnSpc>
              <a:buClr>
                <a:srgbClr val="CC0000"/>
              </a:buClr>
              <a:buNone/>
            </a:pPr>
            <a:r>
              <a:rPr lang="fr-FR" sz="1700" b="1" dirty="0" err="1">
                <a:solidFill>
                  <a:srgbClr val="000000"/>
                </a:solidFill>
              </a:rPr>
              <a:t>Cyprus</a:t>
            </a:r>
            <a:r>
              <a:rPr lang="fr-FR" sz="1700" b="1" dirty="0">
                <a:solidFill>
                  <a:srgbClr val="000000"/>
                </a:solidFill>
              </a:rPr>
              <a:t> :	    1</a:t>
            </a:r>
          </a:p>
          <a:p>
            <a:pPr>
              <a:lnSpc>
                <a:spcPct val="80000"/>
              </a:lnSpc>
              <a:buFont typeface="Wingdings" pitchFamily="2" charset="2"/>
              <a:buNone/>
            </a:pPr>
            <a:endParaRPr lang="fr-FR" sz="1700" b="1" dirty="0"/>
          </a:p>
          <a:p>
            <a:pPr>
              <a:lnSpc>
                <a:spcPct val="80000"/>
              </a:lnSpc>
              <a:buFont typeface="Wingdings" pitchFamily="2" charset="2"/>
              <a:buNone/>
            </a:pPr>
            <a:endParaRPr lang="en-US" sz="1700" b="1"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5842"/>
                                        </p:tgtEl>
                                        <p:attrNameLst>
                                          <p:attrName>style.visibility</p:attrName>
                                        </p:attrNameLst>
                                      </p:cBhvr>
                                      <p:to>
                                        <p:strVal val="visible"/>
                                      </p:to>
                                    </p:set>
                                    <p:animEffect transition="in" filter="fade">
                                      <p:cBhvr>
                                        <p:cTn id="7" dur="2000"/>
                                        <p:tgtEl>
                                          <p:spTgt spid="35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7267" y="548680"/>
            <a:ext cx="8001000" cy="747936"/>
          </a:xfrm>
        </p:spPr>
        <p:txBody>
          <a:bodyPr/>
          <a:lstStyle/>
          <a:p>
            <a:r>
              <a:rPr lang="fr-FR" dirty="0" smtClean="0"/>
              <a:t>Complaints about…</a:t>
            </a:r>
            <a:endParaRPr lang="en-US" dirty="0"/>
          </a:p>
        </p:txBody>
      </p:sp>
      <p:sp>
        <p:nvSpPr>
          <p:cNvPr id="3" name="Rectangle 2"/>
          <p:cNvSpPr/>
          <p:nvPr/>
        </p:nvSpPr>
        <p:spPr>
          <a:xfrm>
            <a:off x="603141" y="1844824"/>
            <a:ext cx="7992888" cy="4278094"/>
          </a:xfrm>
          <a:prstGeom prst="rect">
            <a:avLst/>
          </a:prstGeom>
        </p:spPr>
        <p:txBody>
          <a:bodyPr wrap="square">
            <a:spAutoFit/>
          </a:bodyPr>
          <a:lstStyle/>
          <a:p>
            <a:pPr marL="285750" indent="-285750">
              <a:buFont typeface="Wingdings" panose="05000000000000000000" pitchFamily="2" charset="2"/>
              <a:buChar char="Ø"/>
            </a:pPr>
            <a:r>
              <a:rPr lang="en-GB" sz="1600" dirty="0" smtClean="0">
                <a:latin typeface="Arial"/>
                <a:ea typeface="Times New Roman"/>
              </a:rPr>
              <a:t>child </a:t>
            </a:r>
            <a:r>
              <a:rPr lang="en-GB" sz="1600" dirty="0">
                <a:latin typeface="Arial"/>
                <a:ea typeface="Times New Roman"/>
              </a:rPr>
              <a:t>labour, </a:t>
            </a:r>
            <a:endParaRPr lang="en-GB" sz="1600" dirty="0" smtClean="0">
              <a:latin typeface="Arial"/>
              <a:ea typeface="Times New Roman"/>
            </a:endParaRPr>
          </a:p>
          <a:p>
            <a:pPr marL="285750" indent="-285750">
              <a:buFont typeface="Wingdings" panose="05000000000000000000" pitchFamily="2" charset="2"/>
              <a:buChar char="Ø"/>
            </a:pPr>
            <a:r>
              <a:rPr lang="en-GB" sz="1600" dirty="0" smtClean="0">
                <a:latin typeface="Arial"/>
                <a:ea typeface="Times New Roman"/>
              </a:rPr>
              <a:t>working </a:t>
            </a:r>
            <a:r>
              <a:rPr lang="en-GB" sz="1600" dirty="0">
                <a:latin typeface="Arial"/>
                <a:ea typeface="Times New Roman"/>
              </a:rPr>
              <a:t>time, </a:t>
            </a:r>
            <a:endParaRPr lang="en-GB" sz="1600" dirty="0" smtClean="0">
              <a:latin typeface="Arial"/>
              <a:ea typeface="Times New Roman"/>
            </a:endParaRPr>
          </a:p>
          <a:p>
            <a:pPr marL="285750" indent="-285750">
              <a:buFont typeface="Wingdings" panose="05000000000000000000" pitchFamily="2" charset="2"/>
              <a:buChar char="Ø"/>
            </a:pPr>
            <a:r>
              <a:rPr lang="en-GB" sz="1600" dirty="0" smtClean="0">
                <a:latin typeface="Arial"/>
                <a:ea typeface="Times New Roman"/>
              </a:rPr>
              <a:t>the </a:t>
            </a:r>
            <a:r>
              <a:rPr lang="en-GB" sz="1600" dirty="0">
                <a:latin typeface="Arial"/>
                <a:ea typeface="Times New Roman"/>
              </a:rPr>
              <a:t>right to </a:t>
            </a:r>
            <a:r>
              <a:rPr lang="en-GB" sz="1600" dirty="0" smtClean="0">
                <a:latin typeface="Arial"/>
                <a:ea typeface="Times New Roman"/>
              </a:rPr>
              <a:t>organise, including </a:t>
            </a:r>
            <a:r>
              <a:rPr lang="en-GB" sz="1600" dirty="0">
                <a:latin typeface="Arial"/>
                <a:ea typeface="Times New Roman"/>
              </a:rPr>
              <a:t>in the military and in the police, </a:t>
            </a:r>
            <a:endParaRPr lang="en-GB" sz="1600" dirty="0" smtClean="0">
              <a:latin typeface="Arial"/>
              <a:ea typeface="Times New Roman"/>
            </a:endParaRPr>
          </a:p>
          <a:p>
            <a:pPr marL="285750" indent="-285750">
              <a:buFont typeface="Wingdings" panose="05000000000000000000" pitchFamily="2" charset="2"/>
              <a:buChar char="Ø"/>
            </a:pPr>
            <a:r>
              <a:rPr lang="en-GB" sz="1600" dirty="0" smtClean="0">
                <a:latin typeface="Arial"/>
                <a:ea typeface="Times New Roman"/>
              </a:rPr>
              <a:t>forced </a:t>
            </a:r>
            <a:r>
              <a:rPr lang="en-GB" sz="1600" dirty="0">
                <a:latin typeface="Arial"/>
                <a:ea typeface="Times New Roman"/>
              </a:rPr>
              <a:t>labour, </a:t>
            </a:r>
            <a:endParaRPr lang="en-GB" sz="1600" dirty="0" smtClean="0">
              <a:latin typeface="Arial"/>
              <a:ea typeface="Times New Roman"/>
            </a:endParaRPr>
          </a:p>
          <a:p>
            <a:pPr marL="285750" indent="-285750">
              <a:buFont typeface="Wingdings" panose="05000000000000000000" pitchFamily="2" charset="2"/>
              <a:buChar char="Ø"/>
            </a:pPr>
            <a:r>
              <a:rPr lang="en-GB" sz="1600" dirty="0" smtClean="0">
                <a:latin typeface="Arial"/>
                <a:ea typeface="Times New Roman"/>
              </a:rPr>
              <a:t>labour </a:t>
            </a:r>
            <a:r>
              <a:rPr lang="en-GB" sz="1600" dirty="0">
                <a:latin typeface="Arial"/>
                <a:ea typeface="Times New Roman"/>
              </a:rPr>
              <a:t>health and safety, </a:t>
            </a:r>
            <a:endParaRPr lang="en-GB" sz="1600" dirty="0" smtClean="0">
              <a:latin typeface="Arial"/>
              <a:ea typeface="Times New Roman"/>
            </a:endParaRPr>
          </a:p>
          <a:p>
            <a:pPr marL="285750" indent="-285750">
              <a:buFont typeface="Wingdings" panose="05000000000000000000" pitchFamily="2" charset="2"/>
              <a:buChar char="Ø"/>
            </a:pPr>
            <a:r>
              <a:rPr lang="en-GB" sz="1600" dirty="0" smtClean="0">
                <a:latin typeface="Arial"/>
                <a:ea typeface="Times New Roman"/>
              </a:rPr>
              <a:t>discrimination </a:t>
            </a:r>
            <a:r>
              <a:rPr lang="en-GB" sz="1600" dirty="0">
                <a:latin typeface="Arial"/>
                <a:ea typeface="Times New Roman"/>
              </a:rPr>
              <a:t>in various contexts, </a:t>
            </a:r>
            <a:endParaRPr lang="en-GB" sz="1600" dirty="0" smtClean="0">
              <a:latin typeface="Arial"/>
              <a:ea typeface="Times New Roman"/>
            </a:endParaRPr>
          </a:p>
          <a:p>
            <a:pPr marL="285750" indent="-285750">
              <a:buFont typeface="Wingdings" panose="05000000000000000000" pitchFamily="2" charset="2"/>
              <a:buChar char="Ø"/>
            </a:pPr>
            <a:r>
              <a:rPr lang="en-GB" sz="1600" dirty="0" smtClean="0">
                <a:latin typeface="Arial"/>
                <a:ea typeface="Times New Roman"/>
              </a:rPr>
              <a:t>union </a:t>
            </a:r>
            <a:r>
              <a:rPr lang="en-GB" sz="1600" dirty="0">
                <a:latin typeface="Arial"/>
                <a:ea typeface="Times New Roman"/>
              </a:rPr>
              <a:t>security clauses, </a:t>
            </a:r>
            <a:endParaRPr lang="en-GB" sz="1600" dirty="0" smtClean="0">
              <a:latin typeface="Arial"/>
              <a:ea typeface="Times New Roman"/>
            </a:endParaRPr>
          </a:p>
          <a:p>
            <a:pPr marL="285750" indent="-285750">
              <a:buFont typeface="Wingdings" panose="05000000000000000000" pitchFamily="2" charset="2"/>
              <a:buChar char="Ø"/>
            </a:pPr>
            <a:r>
              <a:rPr lang="en-GB" sz="1600" dirty="0" smtClean="0">
                <a:latin typeface="Arial"/>
                <a:ea typeface="Times New Roman"/>
              </a:rPr>
              <a:t>the right to strike, </a:t>
            </a:r>
          </a:p>
          <a:p>
            <a:pPr marL="285750" indent="-285750">
              <a:buFont typeface="Wingdings" panose="05000000000000000000" pitchFamily="2" charset="2"/>
              <a:buChar char="Ø"/>
            </a:pPr>
            <a:r>
              <a:rPr lang="en-GB" sz="1600" dirty="0" smtClean="0">
                <a:latin typeface="Arial"/>
                <a:ea typeface="Times New Roman"/>
              </a:rPr>
              <a:t>educational </a:t>
            </a:r>
            <a:r>
              <a:rPr lang="en-GB" sz="1600" dirty="0">
                <a:latin typeface="Arial"/>
                <a:ea typeface="Times New Roman"/>
              </a:rPr>
              <a:t>provision for autistic children, </a:t>
            </a:r>
            <a:endParaRPr lang="en-GB" sz="1600" dirty="0" smtClean="0">
              <a:latin typeface="Arial"/>
              <a:ea typeface="Times New Roman"/>
            </a:endParaRPr>
          </a:p>
          <a:p>
            <a:pPr marL="285750" indent="-285750">
              <a:buFont typeface="Wingdings" panose="05000000000000000000" pitchFamily="2" charset="2"/>
              <a:buChar char="Ø"/>
            </a:pPr>
            <a:r>
              <a:rPr lang="en-GB" sz="1600" dirty="0" smtClean="0">
                <a:latin typeface="Arial"/>
                <a:ea typeface="Times New Roman"/>
              </a:rPr>
              <a:t>sex </a:t>
            </a:r>
            <a:r>
              <a:rPr lang="en-GB" sz="1600" dirty="0">
                <a:latin typeface="Arial"/>
                <a:ea typeface="Times New Roman"/>
              </a:rPr>
              <a:t>education in schools, </a:t>
            </a:r>
            <a:endParaRPr lang="en-GB" sz="1600" dirty="0" smtClean="0">
              <a:latin typeface="Arial"/>
              <a:ea typeface="Times New Roman"/>
            </a:endParaRPr>
          </a:p>
          <a:p>
            <a:pPr marL="285750" indent="-285750">
              <a:buFont typeface="Wingdings" panose="05000000000000000000" pitchFamily="2" charset="2"/>
              <a:buChar char="Ø"/>
            </a:pPr>
            <a:r>
              <a:rPr lang="en-GB" sz="1600" dirty="0" smtClean="0">
                <a:latin typeface="Arial"/>
                <a:ea typeface="Times New Roman"/>
              </a:rPr>
              <a:t>housing rights, including the right to shelter of irregular migrants, </a:t>
            </a:r>
          </a:p>
          <a:p>
            <a:pPr marL="285750" indent="-285750">
              <a:buFont typeface="Wingdings" panose="05000000000000000000" pitchFamily="2" charset="2"/>
              <a:buChar char="Ø"/>
            </a:pPr>
            <a:r>
              <a:rPr lang="en-GB" sz="1600" dirty="0" smtClean="0">
                <a:latin typeface="Arial"/>
                <a:ea typeface="Times New Roman"/>
              </a:rPr>
              <a:t>corporal </a:t>
            </a:r>
            <a:r>
              <a:rPr lang="en-GB" sz="1600" dirty="0">
                <a:latin typeface="Arial"/>
                <a:ea typeface="Times New Roman"/>
              </a:rPr>
              <a:t>punishment of </a:t>
            </a:r>
            <a:r>
              <a:rPr lang="en-GB" sz="1600" dirty="0" smtClean="0">
                <a:latin typeface="Arial"/>
                <a:ea typeface="Times New Roman"/>
              </a:rPr>
              <a:t>children, </a:t>
            </a:r>
          </a:p>
          <a:p>
            <a:pPr marL="285750" indent="-285750">
              <a:buFont typeface="Wingdings" panose="05000000000000000000" pitchFamily="2" charset="2"/>
              <a:buChar char="Ø"/>
            </a:pPr>
            <a:r>
              <a:rPr lang="en-GB" sz="1600" dirty="0" smtClean="0">
                <a:latin typeface="Arial"/>
                <a:ea typeface="Times New Roman"/>
              </a:rPr>
              <a:t>austerity measures, </a:t>
            </a:r>
          </a:p>
          <a:p>
            <a:pPr marL="285750" indent="-285750">
              <a:buFont typeface="Wingdings" panose="05000000000000000000" pitchFamily="2" charset="2"/>
              <a:buChar char="Ø"/>
            </a:pPr>
            <a:r>
              <a:rPr lang="en-GB" sz="1600" dirty="0" smtClean="0">
                <a:latin typeface="Arial"/>
                <a:ea typeface="Times New Roman"/>
              </a:rPr>
              <a:t>the level of social security benefits, </a:t>
            </a:r>
          </a:p>
          <a:p>
            <a:pPr marL="285750" indent="-285750">
              <a:buFont typeface="Wingdings" panose="05000000000000000000" pitchFamily="2" charset="2"/>
              <a:buChar char="Ø"/>
            </a:pPr>
            <a:r>
              <a:rPr lang="en-GB" sz="1600" dirty="0" smtClean="0">
                <a:latin typeface="Arial"/>
                <a:ea typeface="Times New Roman"/>
              </a:rPr>
              <a:t>social services for the elderly, </a:t>
            </a:r>
          </a:p>
          <a:p>
            <a:pPr marL="285750" indent="-285750">
              <a:buFont typeface="Wingdings" panose="05000000000000000000" pitchFamily="2" charset="2"/>
              <a:buChar char="Ø"/>
            </a:pPr>
            <a:r>
              <a:rPr lang="en-GB" sz="1600" dirty="0" smtClean="0">
                <a:latin typeface="Arial"/>
                <a:ea typeface="Times New Roman"/>
              </a:rPr>
              <a:t>the </a:t>
            </a:r>
            <a:r>
              <a:rPr lang="en-GB" sz="1600" dirty="0">
                <a:latin typeface="Arial"/>
                <a:ea typeface="Times New Roman"/>
              </a:rPr>
              <a:t>situation of </a:t>
            </a:r>
            <a:r>
              <a:rPr lang="en-GB" sz="1600" dirty="0" smtClean="0">
                <a:latin typeface="Arial"/>
                <a:ea typeface="Times New Roman"/>
              </a:rPr>
              <a:t>Roma,</a:t>
            </a:r>
          </a:p>
          <a:p>
            <a:pPr marL="285750" indent="-285750">
              <a:buFont typeface="Wingdings" panose="05000000000000000000" pitchFamily="2" charset="2"/>
              <a:buChar char="Ø"/>
            </a:pPr>
            <a:r>
              <a:rPr lang="en-GB" sz="1600" dirty="0" smtClean="0">
                <a:latin typeface="Arial"/>
              </a:rPr>
              <a:t>etc…</a:t>
            </a:r>
            <a:endParaRPr lang="en-US" sz="1600" dirty="0"/>
          </a:p>
        </p:txBody>
      </p:sp>
    </p:spTree>
    <p:extLst>
      <p:ext uri="{BB962C8B-B14F-4D97-AF65-F5344CB8AC3E}">
        <p14:creationId xmlns:p14="http://schemas.microsoft.com/office/powerpoint/2010/main" val="32461590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692696"/>
            <a:ext cx="7772400" cy="926232"/>
          </a:xfrm>
        </p:spPr>
        <p:txBody>
          <a:bodyPr/>
          <a:lstStyle/>
          <a:p>
            <a:r>
              <a:rPr lang="fr-FR" dirty="0" err="1" smtClean="0"/>
              <a:t>Admissibility</a:t>
            </a:r>
            <a:endParaRPr lang="en-GB" dirty="0"/>
          </a:p>
        </p:txBody>
      </p:sp>
      <p:sp>
        <p:nvSpPr>
          <p:cNvPr id="3" name="Subtitle 2"/>
          <p:cNvSpPr>
            <a:spLocks noGrp="1"/>
          </p:cNvSpPr>
          <p:nvPr>
            <p:ph type="subTitle" idx="1"/>
          </p:nvPr>
        </p:nvSpPr>
        <p:spPr>
          <a:xfrm>
            <a:off x="395536" y="1988840"/>
            <a:ext cx="7992888" cy="1600200"/>
          </a:xfrm>
        </p:spPr>
        <p:txBody>
          <a:bodyPr/>
          <a:lstStyle/>
          <a:p>
            <a:pPr marL="444500" lvl="1" indent="0">
              <a:buNone/>
              <a:tabLst>
                <a:tab pos="444500" algn="l"/>
              </a:tabLst>
            </a:pPr>
            <a:r>
              <a:rPr lang="fr-FR" b="1" dirty="0" smtClean="0"/>
              <a:t>PROCEDURE</a:t>
            </a:r>
          </a:p>
          <a:p>
            <a:pPr marL="1250950" lvl="1" indent="-342900">
              <a:buFont typeface="Wingdings" panose="05000000000000000000" pitchFamily="2" charset="2"/>
              <a:buChar char="§"/>
            </a:pPr>
            <a:r>
              <a:rPr lang="fr-FR" sz="2000" dirty="0" smtClean="0"/>
              <a:t>Not </a:t>
            </a:r>
            <a:r>
              <a:rPr lang="fr-FR" sz="2000" dirty="0" err="1" smtClean="0"/>
              <a:t>compulsory</a:t>
            </a:r>
            <a:r>
              <a:rPr lang="fr-FR" sz="2000" dirty="0" smtClean="0"/>
              <a:t> to </a:t>
            </a:r>
            <a:r>
              <a:rPr lang="fr-FR" sz="2000" dirty="0" err="1" smtClean="0"/>
              <a:t>consult</a:t>
            </a:r>
            <a:r>
              <a:rPr lang="fr-FR" sz="2000" dirty="0" smtClean="0"/>
              <a:t> the </a:t>
            </a:r>
            <a:r>
              <a:rPr lang="fr-FR" sz="2000" dirty="0" err="1" smtClean="0"/>
              <a:t>respondent</a:t>
            </a:r>
            <a:r>
              <a:rPr lang="fr-FR" sz="2000" dirty="0" smtClean="0"/>
              <a:t> </a:t>
            </a:r>
            <a:r>
              <a:rPr lang="fr-FR" sz="2000" dirty="0" err="1" smtClean="0"/>
              <a:t>Government</a:t>
            </a:r>
            <a:r>
              <a:rPr lang="fr-FR" sz="2000" dirty="0" smtClean="0"/>
              <a:t> (</a:t>
            </a:r>
            <a:r>
              <a:rPr lang="fr-FR" sz="2000" dirty="0" err="1" smtClean="0"/>
              <a:t>Rule</a:t>
            </a:r>
            <a:r>
              <a:rPr lang="fr-FR" sz="2000" dirty="0" smtClean="0"/>
              <a:t> 29§4)</a:t>
            </a:r>
          </a:p>
          <a:p>
            <a:pPr marL="1250950" lvl="1" indent="-342900">
              <a:buFont typeface="Wingdings" panose="05000000000000000000" pitchFamily="2" charset="2"/>
              <a:buChar char="§"/>
            </a:pPr>
            <a:r>
              <a:rPr lang="fr-FR" sz="2000" dirty="0" err="1" smtClean="0"/>
              <a:t>Possibility</a:t>
            </a:r>
            <a:r>
              <a:rPr lang="fr-FR" sz="2000" dirty="0" smtClean="0"/>
              <a:t> of </a:t>
            </a:r>
            <a:r>
              <a:rPr lang="fr-FR" sz="2000" dirty="0" err="1" smtClean="0"/>
              <a:t>written</a:t>
            </a:r>
            <a:r>
              <a:rPr lang="fr-FR" sz="2000" dirty="0" smtClean="0"/>
              <a:t> </a:t>
            </a:r>
            <a:r>
              <a:rPr lang="fr-FR" sz="2000" dirty="0" err="1" smtClean="0"/>
              <a:t>submissions</a:t>
            </a:r>
            <a:endParaRPr lang="fr-FR" sz="2000" dirty="0" smtClean="0"/>
          </a:p>
          <a:p>
            <a:pPr marL="1250950" lvl="1" indent="-342900">
              <a:buFont typeface="Wingdings" panose="05000000000000000000" pitchFamily="2" charset="2"/>
              <a:buChar char="§"/>
            </a:pPr>
            <a:r>
              <a:rPr lang="fr-FR" sz="2000" dirty="0" smtClean="0"/>
              <a:t>New practice: single </a:t>
            </a:r>
            <a:r>
              <a:rPr lang="fr-FR" sz="2000" dirty="0" err="1" smtClean="0"/>
              <a:t>decision</a:t>
            </a:r>
            <a:r>
              <a:rPr lang="fr-FR" sz="2000" dirty="0" smtClean="0"/>
              <a:t> on </a:t>
            </a:r>
            <a:r>
              <a:rPr lang="fr-FR" sz="2000" dirty="0" err="1" smtClean="0"/>
              <a:t>admissibility</a:t>
            </a:r>
            <a:r>
              <a:rPr lang="fr-FR" sz="2000" dirty="0" smtClean="0"/>
              <a:t> and </a:t>
            </a:r>
            <a:r>
              <a:rPr lang="fr-FR" sz="2000" dirty="0" err="1" smtClean="0"/>
              <a:t>merits</a:t>
            </a:r>
            <a:r>
              <a:rPr lang="fr-FR" sz="2000" dirty="0" smtClean="0"/>
              <a:t> (</a:t>
            </a:r>
            <a:r>
              <a:rPr lang="fr-FR" sz="2000" dirty="0" err="1" smtClean="0"/>
              <a:t>Rule</a:t>
            </a:r>
            <a:r>
              <a:rPr lang="fr-FR" sz="2000" dirty="0" smtClean="0"/>
              <a:t> 29§2)</a:t>
            </a:r>
          </a:p>
          <a:p>
            <a:pPr marL="444500" lvl="1" indent="0">
              <a:buNone/>
            </a:pPr>
            <a:endParaRPr lang="fr-FR" sz="800" b="1" dirty="0" smtClean="0"/>
          </a:p>
          <a:p>
            <a:pPr marL="444500" lvl="1" indent="0">
              <a:buNone/>
            </a:pPr>
            <a:endParaRPr lang="en-US" sz="800" b="1" dirty="0" smtClean="0"/>
          </a:p>
          <a:p>
            <a:pPr marL="444500" lvl="1" indent="0">
              <a:buNone/>
            </a:pPr>
            <a:r>
              <a:rPr lang="en-US" b="1" dirty="0" smtClean="0"/>
              <a:t>CRITERIA/CONDITIONS</a:t>
            </a:r>
          </a:p>
          <a:p>
            <a:pPr marL="1250950" lvl="1" indent="-342900">
              <a:buFont typeface="Wingdings" panose="05000000000000000000" pitchFamily="2" charset="2"/>
              <a:buChar char="§"/>
            </a:pPr>
            <a:r>
              <a:rPr lang="en-GB" sz="2000" dirty="0" smtClean="0"/>
              <a:t>Few formal criteria</a:t>
            </a:r>
          </a:p>
          <a:p>
            <a:pPr marL="1250950" lvl="1" indent="-342900">
              <a:buFont typeface="Wingdings" panose="05000000000000000000" pitchFamily="2" charset="2"/>
              <a:buChar char="§"/>
            </a:pPr>
            <a:r>
              <a:rPr lang="en-GB" sz="2000" dirty="0" smtClean="0"/>
              <a:t>No exhaustion of domestic remedies, no victim status</a:t>
            </a:r>
          </a:p>
          <a:p>
            <a:pPr marL="1250950" lvl="1" indent="-342900">
              <a:buFont typeface="Wingdings" panose="05000000000000000000" pitchFamily="2" charset="2"/>
              <a:buChar char="§"/>
            </a:pPr>
            <a:r>
              <a:rPr lang="en-GB" sz="2000" dirty="0" smtClean="0"/>
              <a:t>Parallel pending procedures not an obstacle</a:t>
            </a:r>
            <a:endParaRPr lang="en-US" sz="2000" dirty="0" smtClean="0"/>
          </a:p>
          <a:p>
            <a:pPr marL="457200" indent="-457200">
              <a:buFontTx/>
              <a:buChar char="-"/>
            </a:pPr>
            <a:endParaRPr lang="fr-FR" dirty="0" smtClean="0"/>
          </a:p>
        </p:txBody>
      </p:sp>
    </p:spTree>
    <p:extLst>
      <p:ext uri="{BB962C8B-B14F-4D97-AF65-F5344CB8AC3E}">
        <p14:creationId xmlns:p14="http://schemas.microsoft.com/office/powerpoint/2010/main" val="29831306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836712"/>
            <a:ext cx="7772400" cy="1371600"/>
          </a:xfrm>
        </p:spPr>
        <p:txBody>
          <a:bodyPr/>
          <a:lstStyle/>
          <a:p>
            <a:r>
              <a:rPr lang="fr-FR" dirty="0" err="1" smtClean="0"/>
              <a:t>Merits</a:t>
            </a:r>
            <a:r>
              <a:rPr lang="fr-FR" dirty="0" smtClean="0"/>
              <a:t/>
            </a:r>
            <a:br>
              <a:rPr lang="fr-FR" dirty="0" smtClean="0"/>
            </a:br>
            <a:endParaRPr lang="en-GB" dirty="0"/>
          </a:p>
        </p:txBody>
      </p:sp>
      <p:sp>
        <p:nvSpPr>
          <p:cNvPr id="3" name="Subtitle 2"/>
          <p:cNvSpPr>
            <a:spLocks noGrp="1"/>
          </p:cNvSpPr>
          <p:nvPr>
            <p:ph type="subTitle" idx="1"/>
          </p:nvPr>
        </p:nvSpPr>
        <p:spPr>
          <a:xfrm>
            <a:off x="1331640" y="2420888"/>
            <a:ext cx="7010400" cy="1600200"/>
          </a:xfrm>
        </p:spPr>
        <p:txBody>
          <a:bodyPr/>
          <a:lstStyle/>
          <a:p>
            <a:pPr marL="457200" indent="-457200">
              <a:buFontTx/>
              <a:buChar char="-"/>
            </a:pPr>
            <a:r>
              <a:rPr lang="fr-FR" dirty="0" err="1"/>
              <a:t>W</a:t>
            </a:r>
            <a:r>
              <a:rPr lang="fr-FR" dirty="0" err="1" smtClean="0"/>
              <a:t>ritten</a:t>
            </a:r>
            <a:r>
              <a:rPr lang="fr-FR" dirty="0" smtClean="0"/>
              <a:t> </a:t>
            </a:r>
            <a:r>
              <a:rPr lang="fr-FR" dirty="0" err="1" smtClean="0"/>
              <a:t>procedure</a:t>
            </a:r>
            <a:r>
              <a:rPr lang="fr-FR" dirty="0" smtClean="0"/>
              <a:t> (</a:t>
            </a:r>
            <a:r>
              <a:rPr lang="fr-FR" dirty="0" err="1" smtClean="0"/>
              <a:t>Rule</a:t>
            </a:r>
            <a:r>
              <a:rPr lang="fr-FR" dirty="0" smtClean="0"/>
              <a:t> 31)</a:t>
            </a:r>
          </a:p>
          <a:p>
            <a:pPr marL="457200" indent="-457200">
              <a:buFontTx/>
              <a:buChar char="-"/>
            </a:pPr>
            <a:r>
              <a:rPr lang="fr-FR" dirty="0" smtClean="0"/>
              <a:t>Public </a:t>
            </a:r>
            <a:r>
              <a:rPr lang="fr-FR" dirty="0" err="1" smtClean="0"/>
              <a:t>hearing</a:t>
            </a:r>
            <a:r>
              <a:rPr lang="fr-FR" dirty="0" smtClean="0"/>
              <a:t> (</a:t>
            </a:r>
            <a:r>
              <a:rPr lang="fr-FR" dirty="0" err="1" smtClean="0"/>
              <a:t>Rule</a:t>
            </a:r>
            <a:r>
              <a:rPr lang="fr-FR" dirty="0" smtClean="0"/>
              <a:t> 33)</a:t>
            </a:r>
          </a:p>
          <a:p>
            <a:pPr marL="457200" indent="-457200">
              <a:buFontTx/>
              <a:buChar char="-"/>
            </a:pPr>
            <a:r>
              <a:rPr lang="fr-FR" dirty="0" err="1" smtClean="0"/>
              <a:t>Third</a:t>
            </a:r>
            <a:r>
              <a:rPr lang="fr-FR" dirty="0" smtClean="0"/>
              <a:t> party intervention</a:t>
            </a:r>
          </a:p>
          <a:p>
            <a:pPr marL="1365250" lvl="1" indent="-457200">
              <a:buFontTx/>
              <a:buChar char="-"/>
            </a:pPr>
            <a:r>
              <a:rPr lang="fr-FR" dirty="0" err="1" smtClean="0"/>
              <a:t>Rule</a:t>
            </a:r>
            <a:r>
              <a:rPr lang="fr-FR" dirty="0" smtClean="0"/>
              <a:t> 32</a:t>
            </a:r>
            <a:endParaRPr lang="fr-FR" dirty="0"/>
          </a:p>
          <a:p>
            <a:pPr marL="1365250" lvl="1" indent="-457200">
              <a:buFontTx/>
              <a:buChar char="-"/>
            </a:pPr>
            <a:r>
              <a:rPr lang="fr-FR" dirty="0" err="1" smtClean="0"/>
              <a:t>Rule</a:t>
            </a:r>
            <a:r>
              <a:rPr lang="fr-FR" dirty="0" smtClean="0"/>
              <a:t> 32A</a:t>
            </a:r>
            <a:endParaRPr lang="en-GB" dirty="0"/>
          </a:p>
          <a:p>
            <a:pPr marL="457200" indent="-457200">
              <a:buFontTx/>
              <a:buChar char="-"/>
            </a:pPr>
            <a:r>
              <a:rPr lang="fr-FR" dirty="0" err="1" smtClean="0"/>
              <a:t>Immediate</a:t>
            </a:r>
            <a:r>
              <a:rPr lang="fr-FR" dirty="0" smtClean="0"/>
              <a:t> </a:t>
            </a:r>
            <a:r>
              <a:rPr lang="fr-FR" dirty="0" err="1" smtClean="0"/>
              <a:t>measures</a:t>
            </a:r>
            <a:r>
              <a:rPr lang="fr-FR" dirty="0" smtClean="0"/>
              <a:t> (</a:t>
            </a:r>
            <a:r>
              <a:rPr lang="fr-FR" dirty="0" err="1" smtClean="0"/>
              <a:t>Rule</a:t>
            </a:r>
            <a:r>
              <a:rPr lang="fr-FR" dirty="0" smtClean="0"/>
              <a:t> 36)</a:t>
            </a:r>
          </a:p>
          <a:p>
            <a:pPr marL="457200" indent="-457200">
              <a:buFontTx/>
              <a:buChar char="-"/>
            </a:pPr>
            <a:endParaRPr lang="fr-FR" dirty="0" smtClean="0"/>
          </a:p>
          <a:p>
            <a:pPr marL="1365250" lvl="1" indent="-457200">
              <a:buFontTx/>
              <a:buChar char="-"/>
            </a:pPr>
            <a:endParaRPr lang="fr-FR" dirty="0" smtClean="0"/>
          </a:p>
        </p:txBody>
      </p:sp>
    </p:spTree>
    <p:extLst>
      <p:ext uri="{BB962C8B-B14F-4D97-AF65-F5344CB8AC3E}">
        <p14:creationId xmlns:p14="http://schemas.microsoft.com/office/powerpoint/2010/main" val="30425314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620688"/>
            <a:ext cx="7772400" cy="998240"/>
          </a:xfrm>
        </p:spPr>
        <p:txBody>
          <a:bodyPr/>
          <a:lstStyle/>
          <a:p>
            <a:r>
              <a:rPr lang="fr-FR" dirty="0" smtClean="0"/>
              <a:t>FOLLOW-UP </a:t>
            </a:r>
            <a:endParaRPr lang="en-GB" dirty="0"/>
          </a:p>
        </p:txBody>
      </p:sp>
      <p:sp>
        <p:nvSpPr>
          <p:cNvPr id="3" name="Subtitle 2"/>
          <p:cNvSpPr>
            <a:spLocks noGrp="1"/>
          </p:cNvSpPr>
          <p:nvPr>
            <p:ph type="subTitle" idx="1"/>
          </p:nvPr>
        </p:nvSpPr>
        <p:spPr>
          <a:xfrm>
            <a:off x="755576" y="2636912"/>
            <a:ext cx="8064896" cy="1600200"/>
          </a:xfrm>
        </p:spPr>
        <p:txBody>
          <a:bodyPr/>
          <a:lstStyle/>
          <a:p>
            <a:r>
              <a:rPr lang="fr-FR" dirty="0" smtClean="0"/>
              <a:t>FOLLOW-UP = CHANGES AT NATIONAL LEVEL TO REMEDY VIOLATIONS OF THE CHARTER</a:t>
            </a:r>
          </a:p>
          <a:p>
            <a:endParaRPr lang="fr-FR" dirty="0" smtClean="0"/>
          </a:p>
          <a:p>
            <a:r>
              <a:rPr lang="fr-FR" dirty="0" smtClean="0"/>
              <a:t>Changes to </a:t>
            </a:r>
            <a:r>
              <a:rPr lang="fr-FR" dirty="0" err="1" smtClean="0"/>
              <a:t>legislation</a:t>
            </a:r>
            <a:r>
              <a:rPr lang="fr-FR" dirty="0" smtClean="0"/>
              <a:t>/</a:t>
            </a:r>
            <a:r>
              <a:rPr lang="fr-FR" dirty="0" err="1" smtClean="0"/>
              <a:t>caselaw</a:t>
            </a:r>
            <a:r>
              <a:rPr lang="fr-FR" dirty="0" smtClean="0"/>
              <a:t>/practice</a:t>
            </a:r>
          </a:p>
        </p:txBody>
      </p:sp>
    </p:spTree>
    <p:extLst>
      <p:ext uri="{BB962C8B-B14F-4D97-AF65-F5344CB8AC3E}">
        <p14:creationId xmlns:p14="http://schemas.microsoft.com/office/powerpoint/2010/main" val="2146757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5496" y="476672"/>
            <a:ext cx="8001000" cy="747936"/>
          </a:xfrm>
        </p:spPr>
        <p:txBody>
          <a:bodyPr/>
          <a:lstStyle/>
          <a:p>
            <a:r>
              <a:rPr lang="da-DK" sz="3200" dirty="0" smtClean="0"/>
              <a:t>Role of the Committee of Ministers I</a:t>
            </a:r>
            <a:endParaRPr lang="en-US" sz="3200" dirty="0"/>
          </a:p>
        </p:txBody>
      </p:sp>
      <p:sp>
        <p:nvSpPr>
          <p:cNvPr id="4" name="Rectangle 3"/>
          <p:cNvSpPr/>
          <p:nvPr/>
        </p:nvSpPr>
        <p:spPr>
          <a:xfrm>
            <a:off x="396789" y="2564904"/>
            <a:ext cx="8280920" cy="2185214"/>
          </a:xfrm>
          <a:prstGeom prst="rect">
            <a:avLst/>
          </a:prstGeom>
        </p:spPr>
        <p:txBody>
          <a:bodyPr wrap="square">
            <a:spAutoFit/>
          </a:bodyPr>
          <a:lstStyle/>
          <a:p>
            <a:pPr marL="548640" indent="-548640" algn="just">
              <a:spcAft>
                <a:spcPts val="0"/>
              </a:spcAft>
              <a:tabLst>
                <a:tab pos="-457200" algn="l"/>
                <a:tab pos="274320" algn="l"/>
                <a:tab pos="548640" algn="l"/>
                <a:tab pos="822960" algn="l"/>
                <a:tab pos="1097280" algn="l"/>
                <a:tab pos="1257300" algn="l"/>
                <a:tab pos="1371600" algn="l"/>
              </a:tabLst>
            </a:pPr>
            <a:r>
              <a:rPr lang="en-GB" b="1" spc="-10" dirty="0" smtClean="0">
                <a:latin typeface="Palatino"/>
                <a:ea typeface="Times New Roman"/>
                <a:cs typeface="Times New Roman"/>
              </a:rPr>
              <a:t>“Article 9</a:t>
            </a:r>
          </a:p>
          <a:p>
            <a:pPr marL="548640" indent="-548640" algn="just">
              <a:spcAft>
                <a:spcPts val="0"/>
              </a:spcAft>
              <a:tabLst>
                <a:tab pos="-457200" algn="l"/>
                <a:tab pos="274320" algn="l"/>
                <a:tab pos="548640" algn="l"/>
                <a:tab pos="822960" algn="l"/>
                <a:tab pos="1097280" algn="l"/>
                <a:tab pos="1257300" algn="l"/>
                <a:tab pos="1371600" algn="l"/>
              </a:tabLst>
            </a:pPr>
            <a:endParaRPr lang="en-US" sz="1000" dirty="0">
              <a:latin typeface="Palatino"/>
              <a:ea typeface="Times New Roman"/>
              <a:cs typeface="Times New Roman"/>
            </a:endParaRPr>
          </a:p>
          <a:p>
            <a:pPr algn="just">
              <a:spcAft>
                <a:spcPts val="0"/>
              </a:spcAft>
              <a:tabLst>
                <a:tab pos="-457200" algn="l"/>
                <a:tab pos="274320" algn="l"/>
                <a:tab pos="548640" algn="l"/>
                <a:tab pos="822960" algn="l"/>
                <a:tab pos="1097280" algn="l"/>
                <a:tab pos="1257300" algn="l"/>
                <a:tab pos="1371600" algn="l"/>
              </a:tabLst>
            </a:pPr>
            <a:r>
              <a:rPr lang="en-GB" sz="1400" spc="-10" dirty="0" smtClean="0">
                <a:latin typeface="Palatino"/>
                <a:ea typeface="Times New Roman"/>
                <a:cs typeface="Times New Roman"/>
              </a:rPr>
              <a:t>1</a:t>
            </a:r>
            <a:r>
              <a:rPr lang="en-GB" spc="-10" dirty="0">
                <a:latin typeface="Palatino"/>
                <a:ea typeface="Times New Roman"/>
                <a:cs typeface="Times New Roman"/>
              </a:rPr>
              <a:t>	</a:t>
            </a:r>
            <a:r>
              <a:rPr lang="en-GB" i="1" spc="-10" dirty="0">
                <a:latin typeface="Palatino"/>
                <a:ea typeface="Times New Roman"/>
                <a:cs typeface="Times New Roman"/>
              </a:rPr>
              <a:t>On the basis of the report of the Committee of Independent Experts, the Committee of Ministers shall adopt a resolution by a majority of those voting. If the Committee of Independent Experts finds that the Charter has not been applied in a satisfactory manner, the Committee of Ministers shall adopt, by a majority of two-thirds of those voting, a recommendation addressed to the Contracting Party concerned</a:t>
            </a:r>
            <a:r>
              <a:rPr lang="en-GB" spc="-10" dirty="0">
                <a:latin typeface="Palatino"/>
                <a:ea typeface="Times New Roman"/>
                <a:cs typeface="Times New Roman"/>
              </a:rPr>
              <a:t>. </a:t>
            </a:r>
            <a:r>
              <a:rPr lang="en-GB" spc="-10" dirty="0" smtClean="0">
                <a:latin typeface="Palatino"/>
                <a:ea typeface="Times New Roman"/>
                <a:cs typeface="Times New Roman"/>
              </a:rPr>
              <a:t>[…]”</a:t>
            </a:r>
            <a:endParaRPr lang="en-US" dirty="0"/>
          </a:p>
        </p:txBody>
      </p:sp>
    </p:spTree>
    <p:extLst>
      <p:ext uri="{BB962C8B-B14F-4D97-AF65-F5344CB8AC3E}">
        <p14:creationId xmlns:p14="http://schemas.microsoft.com/office/powerpoint/2010/main" val="31634446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48680"/>
            <a:ext cx="8001000" cy="747936"/>
          </a:xfrm>
        </p:spPr>
        <p:txBody>
          <a:bodyPr/>
          <a:lstStyle/>
          <a:p>
            <a:r>
              <a:rPr lang="da-DK" sz="3200" dirty="0" smtClean="0"/>
              <a:t>Role of the Committee of Ministers II</a:t>
            </a:r>
            <a:endParaRPr lang="en-US" sz="3200" dirty="0"/>
          </a:p>
        </p:txBody>
      </p:sp>
      <p:sp>
        <p:nvSpPr>
          <p:cNvPr id="3" name="Rectangle 2"/>
          <p:cNvSpPr/>
          <p:nvPr/>
        </p:nvSpPr>
        <p:spPr>
          <a:xfrm>
            <a:off x="1115616" y="2413338"/>
            <a:ext cx="6840760" cy="2031325"/>
          </a:xfrm>
          <a:prstGeom prst="rect">
            <a:avLst/>
          </a:prstGeom>
        </p:spPr>
        <p:txBody>
          <a:bodyPr wrap="square">
            <a:spAutoFit/>
          </a:bodyPr>
          <a:lstStyle/>
          <a:p>
            <a:pPr algn="just"/>
            <a:r>
              <a:rPr lang="en-GB" dirty="0" smtClean="0"/>
              <a:t>“</a:t>
            </a:r>
            <a:r>
              <a:rPr lang="en-GB" i="1" dirty="0" smtClean="0"/>
              <a:t>The </a:t>
            </a:r>
            <a:r>
              <a:rPr lang="en-GB" i="1" dirty="0"/>
              <a:t>Committee of Ministers </a:t>
            </a:r>
            <a:r>
              <a:rPr lang="en-GB" b="1" i="1" dirty="0"/>
              <a:t>cannot reverse the legal assessment</a:t>
            </a:r>
            <a:r>
              <a:rPr lang="en-GB" i="1" dirty="0"/>
              <a:t> made by the Committee of Independent Experts. However, its decision (resolution or recommendation) may be based on social and economic policy </a:t>
            </a:r>
            <a:r>
              <a:rPr lang="en-GB" i="1" dirty="0" smtClean="0"/>
              <a:t>considerations</a:t>
            </a:r>
            <a:r>
              <a:rPr lang="en-GB" dirty="0" smtClean="0"/>
              <a:t>.”</a:t>
            </a:r>
          </a:p>
          <a:p>
            <a:pPr algn="just"/>
            <a:endParaRPr lang="en-GB" dirty="0"/>
          </a:p>
          <a:p>
            <a:pPr algn="just"/>
            <a:r>
              <a:rPr lang="en-GB" dirty="0" smtClean="0"/>
              <a:t>(Explanatory Report, para. 46, emphasis added).</a:t>
            </a:r>
            <a:endParaRPr lang="en-GB" dirty="0"/>
          </a:p>
        </p:txBody>
      </p:sp>
    </p:spTree>
    <p:extLst>
      <p:ext uri="{BB962C8B-B14F-4D97-AF65-F5344CB8AC3E}">
        <p14:creationId xmlns:p14="http://schemas.microsoft.com/office/powerpoint/2010/main" val="40930667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76672"/>
            <a:ext cx="8001000" cy="747936"/>
          </a:xfrm>
        </p:spPr>
        <p:txBody>
          <a:bodyPr/>
          <a:lstStyle/>
          <a:p>
            <a:r>
              <a:rPr lang="fr-FR" dirty="0" smtClean="0"/>
              <a:t>Link to the </a:t>
            </a:r>
            <a:r>
              <a:rPr lang="fr-FR" dirty="0" err="1" smtClean="0"/>
              <a:t>reporting</a:t>
            </a:r>
            <a:r>
              <a:rPr lang="fr-FR" dirty="0" smtClean="0"/>
              <a:t> </a:t>
            </a:r>
            <a:r>
              <a:rPr lang="fr-FR" dirty="0" err="1" smtClean="0"/>
              <a:t>procedure</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391" y="2636912"/>
            <a:ext cx="8382000"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75931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48680"/>
            <a:ext cx="8001000" cy="747936"/>
          </a:xfrm>
        </p:spPr>
        <p:txBody>
          <a:bodyPr/>
          <a:lstStyle/>
          <a:p>
            <a:r>
              <a:rPr lang="da-DK" sz="3200" b="1" dirty="0" smtClean="0"/>
              <a:t>Flow of the follow-up process</a:t>
            </a:r>
            <a:endParaRPr lang="en-US" sz="3200" b="1" dirty="0"/>
          </a:p>
        </p:txBody>
      </p:sp>
      <p:sp>
        <p:nvSpPr>
          <p:cNvPr id="3" name="TextBox 2"/>
          <p:cNvSpPr txBox="1"/>
          <p:nvPr/>
        </p:nvSpPr>
        <p:spPr>
          <a:xfrm>
            <a:off x="827583" y="2221580"/>
            <a:ext cx="7272809" cy="1323439"/>
          </a:xfrm>
          <a:prstGeom prst="rect">
            <a:avLst/>
          </a:prstGeom>
          <a:noFill/>
        </p:spPr>
        <p:txBody>
          <a:bodyPr wrap="square" rtlCol="0">
            <a:spAutoFit/>
          </a:bodyPr>
          <a:lstStyle/>
          <a:p>
            <a:pPr marL="285750" indent="-285750">
              <a:buFont typeface="Wingdings" panose="05000000000000000000" pitchFamily="2" charset="2"/>
              <a:buChar char="§"/>
            </a:pPr>
            <a:r>
              <a:rPr lang="da-DK" u="sng" dirty="0" smtClean="0"/>
              <a:t>Notification</a:t>
            </a:r>
            <a:r>
              <a:rPr lang="da-DK" dirty="0" smtClean="0"/>
              <a:t> of the decision to the parties and </a:t>
            </a:r>
            <a:r>
              <a:rPr lang="da-DK" u="sng" dirty="0" smtClean="0"/>
              <a:t>transmission</a:t>
            </a:r>
            <a:r>
              <a:rPr lang="da-DK" dirty="0" smtClean="0"/>
              <a:t> to the Committee of Ministers: 1-3 weeks after adoption</a:t>
            </a:r>
          </a:p>
          <a:p>
            <a:endParaRPr lang="da-DK" sz="800" dirty="0"/>
          </a:p>
          <a:p>
            <a:r>
              <a:rPr lang="da-DK" b="1" i="1" dirty="0" smtClean="0">
                <a:solidFill>
                  <a:schemeClr val="accent2">
                    <a:lumMod val="60000"/>
                    <a:lumOff val="40000"/>
                  </a:schemeClr>
                </a:solidFill>
              </a:rPr>
              <a:t>CEC v. the Netherlands: 9 July 2014 (public on 10 November 2014)</a:t>
            </a:r>
            <a:endParaRPr lang="en-US" b="1" i="1" dirty="0">
              <a:solidFill>
                <a:schemeClr val="accent2">
                  <a:lumMod val="60000"/>
                  <a:lumOff val="40000"/>
                </a:schemeClr>
              </a:solidFill>
            </a:endParaRPr>
          </a:p>
        </p:txBody>
      </p:sp>
      <p:sp>
        <p:nvSpPr>
          <p:cNvPr id="4" name="TextBox 3"/>
          <p:cNvSpPr txBox="1"/>
          <p:nvPr/>
        </p:nvSpPr>
        <p:spPr>
          <a:xfrm>
            <a:off x="827583" y="3789040"/>
            <a:ext cx="7272809" cy="1877437"/>
          </a:xfrm>
          <a:prstGeom prst="rect">
            <a:avLst/>
          </a:prstGeom>
          <a:noFill/>
        </p:spPr>
        <p:txBody>
          <a:bodyPr wrap="square" rtlCol="0">
            <a:spAutoFit/>
          </a:bodyPr>
          <a:lstStyle/>
          <a:p>
            <a:pPr marL="285750" indent="-285750">
              <a:buFont typeface="Wingdings" panose="05000000000000000000" pitchFamily="2" charset="2"/>
              <a:buChar char="§"/>
            </a:pPr>
            <a:r>
              <a:rPr lang="da-DK" u="sng" dirty="0" smtClean="0"/>
              <a:t>Resolution</a:t>
            </a:r>
            <a:r>
              <a:rPr lang="da-DK" dirty="0" smtClean="0"/>
              <a:t> by the Committee of Ministers: 3-6 months after adoption</a:t>
            </a:r>
          </a:p>
          <a:p>
            <a:endParaRPr lang="da-DK" sz="800" dirty="0"/>
          </a:p>
          <a:p>
            <a:pPr lvl="0"/>
            <a:r>
              <a:rPr lang="da-DK" b="1" i="1" dirty="0">
                <a:solidFill>
                  <a:schemeClr val="accent2">
                    <a:lumMod val="60000"/>
                    <a:lumOff val="40000"/>
                  </a:schemeClr>
                </a:solidFill>
              </a:rPr>
              <a:t>CEC </a:t>
            </a:r>
            <a:r>
              <a:rPr lang="da-DK" b="1" i="1" dirty="0" smtClean="0">
                <a:solidFill>
                  <a:schemeClr val="accent2">
                    <a:lumMod val="60000"/>
                    <a:lumOff val="40000"/>
                  </a:schemeClr>
                </a:solidFill>
              </a:rPr>
              <a:t>v. </a:t>
            </a:r>
            <a:r>
              <a:rPr lang="da-DK" b="1" i="1" dirty="0">
                <a:solidFill>
                  <a:schemeClr val="accent2">
                    <a:lumMod val="60000"/>
                    <a:lumOff val="40000"/>
                  </a:schemeClr>
                </a:solidFill>
              </a:rPr>
              <a:t>the Netherlands: </a:t>
            </a:r>
            <a:r>
              <a:rPr lang="da-DK" b="1" i="1" dirty="0" smtClean="0">
                <a:solidFill>
                  <a:schemeClr val="accent2">
                    <a:lumMod val="60000"/>
                    <a:lumOff val="40000"/>
                  </a:schemeClr>
                </a:solidFill>
              </a:rPr>
              <a:t>underway (early 2015?)</a:t>
            </a:r>
            <a:endParaRPr lang="en-US" b="1" i="1" dirty="0">
              <a:solidFill>
                <a:schemeClr val="accent2">
                  <a:lumMod val="60000"/>
                  <a:lumOff val="40000"/>
                </a:schemeClr>
              </a:solidFill>
            </a:endParaRPr>
          </a:p>
          <a:p>
            <a:endParaRPr lang="da-DK" dirty="0" smtClean="0">
              <a:solidFill>
                <a:schemeClr val="accent2">
                  <a:lumMod val="60000"/>
                  <a:lumOff val="40000"/>
                </a:schemeClr>
              </a:solidFill>
            </a:endParaRPr>
          </a:p>
          <a:p>
            <a:endParaRPr lang="da-DK" dirty="0"/>
          </a:p>
          <a:p>
            <a:endParaRPr lang="en-US" dirty="0"/>
          </a:p>
        </p:txBody>
      </p:sp>
      <p:sp>
        <p:nvSpPr>
          <p:cNvPr id="5" name="TextBox 4"/>
          <p:cNvSpPr txBox="1"/>
          <p:nvPr/>
        </p:nvSpPr>
        <p:spPr>
          <a:xfrm>
            <a:off x="827583" y="5135125"/>
            <a:ext cx="7481087" cy="769441"/>
          </a:xfrm>
          <a:prstGeom prst="rect">
            <a:avLst/>
          </a:prstGeom>
          <a:noFill/>
        </p:spPr>
        <p:txBody>
          <a:bodyPr wrap="none" rtlCol="0">
            <a:spAutoFit/>
          </a:bodyPr>
          <a:lstStyle/>
          <a:p>
            <a:pPr marL="285750" indent="-285750">
              <a:buFont typeface="Wingdings" panose="05000000000000000000" pitchFamily="2" charset="2"/>
              <a:buChar char="§"/>
            </a:pPr>
            <a:r>
              <a:rPr lang="da-DK" u="sng" dirty="0" smtClean="0"/>
              <a:t>Next report </a:t>
            </a:r>
            <a:r>
              <a:rPr lang="da-DK" dirty="0" smtClean="0"/>
              <a:t>under the reporting procedure: within 1-2 years</a:t>
            </a:r>
          </a:p>
          <a:p>
            <a:endParaRPr lang="da-DK" sz="800" dirty="0"/>
          </a:p>
          <a:p>
            <a:r>
              <a:rPr lang="da-DK" b="1" i="1" dirty="0" smtClean="0">
                <a:solidFill>
                  <a:schemeClr val="accent2">
                    <a:lumMod val="60000"/>
                    <a:lumOff val="40000"/>
                  </a:schemeClr>
                </a:solidFill>
              </a:rPr>
              <a:t>Next Dutch report on follow-up: 31 October 2015</a:t>
            </a:r>
            <a:endParaRPr lang="en-US" b="1" i="1" dirty="0">
              <a:solidFill>
                <a:schemeClr val="accent2">
                  <a:lumMod val="60000"/>
                  <a:lumOff val="40000"/>
                </a:schemeClr>
              </a:solidFill>
            </a:endParaRPr>
          </a:p>
        </p:txBody>
      </p:sp>
    </p:spTree>
    <p:extLst>
      <p:ext uri="{BB962C8B-B14F-4D97-AF65-F5344CB8AC3E}">
        <p14:creationId xmlns:p14="http://schemas.microsoft.com/office/powerpoint/2010/main" val="14374936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6672"/>
            <a:ext cx="8001000" cy="747936"/>
          </a:xfrm>
        </p:spPr>
        <p:txBody>
          <a:bodyPr/>
          <a:lstStyle/>
          <a:p>
            <a:r>
              <a:rPr lang="da-DK" sz="3200" dirty="0" smtClean="0"/>
              <a:t>Example of CM Resolution</a:t>
            </a:r>
            <a:endParaRPr lang="en-US" sz="3200" dirty="0"/>
          </a:p>
        </p:txBody>
      </p:sp>
      <p:sp>
        <p:nvSpPr>
          <p:cNvPr id="3" name="TextBox 2"/>
          <p:cNvSpPr txBox="1"/>
          <p:nvPr/>
        </p:nvSpPr>
        <p:spPr>
          <a:xfrm>
            <a:off x="509998" y="1931561"/>
            <a:ext cx="8545929" cy="369332"/>
          </a:xfrm>
          <a:prstGeom prst="rect">
            <a:avLst/>
          </a:prstGeom>
          <a:noFill/>
        </p:spPr>
        <p:txBody>
          <a:bodyPr wrap="none" rtlCol="0">
            <a:spAutoFit/>
          </a:bodyPr>
          <a:lstStyle/>
          <a:p>
            <a:r>
              <a:rPr lang="da-DK" b="1" dirty="0" smtClean="0"/>
              <a:t>DCI v. the Netherlands, Complaint No. 47/2008 (operative part)</a:t>
            </a:r>
            <a:endParaRPr lang="en-US" b="1" dirty="0"/>
          </a:p>
        </p:txBody>
      </p:sp>
      <p:sp>
        <p:nvSpPr>
          <p:cNvPr id="4" name="Rectangle 3"/>
          <p:cNvSpPr/>
          <p:nvPr/>
        </p:nvSpPr>
        <p:spPr>
          <a:xfrm>
            <a:off x="722497" y="2420888"/>
            <a:ext cx="8120932" cy="3539430"/>
          </a:xfrm>
          <a:prstGeom prst="rect">
            <a:avLst/>
          </a:prstGeom>
        </p:spPr>
        <p:txBody>
          <a:bodyPr wrap="square">
            <a:spAutoFit/>
          </a:bodyPr>
          <a:lstStyle/>
          <a:p>
            <a:r>
              <a:rPr lang="en-GB" sz="1600" dirty="0" smtClean="0">
                <a:latin typeface="Arial"/>
              </a:rPr>
              <a:t>“</a:t>
            </a:r>
            <a:r>
              <a:rPr lang="en-GB" sz="1600" i="1" dirty="0" smtClean="0">
                <a:latin typeface="Arial"/>
              </a:rPr>
              <a:t>1. Takes </a:t>
            </a:r>
            <a:r>
              <a:rPr lang="en-GB" sz="1600" i="1" dirty="0">
                <a:latin typeface="Arial"/>
              </a:rPr>
              <a:t>note of the statement made by the respondent government and of the information it has communicated and welcomes the authorities’ commitment to ensure the effective implementation of the rights of children unlawfully present in its jurisdiction (see appendix to this resolution);</a:t>
            </a:r>
            <a:r>
              <a:rPr lang="en-GB" sz="1600" i="1" dirty="0"/>
              <a:t> </a:t>
            </a:r>
            <a:endParaRPr lang="en-GB" sz="1600" i="1" dirty="0" smtClean="0"/>
          </a:p>
          <a:p>
            <a:endParaRPr lang="en-GB" sz="1600" i="1" dirty="0"/>
          </a:p>
          <a:p>
            <a:r>
              <a:rPr lang="en-GB" sz="1600" i="1" dirty="0">
                <a:latin typeface="Arial"/>
              </a:rPr>
              <a:t>2. Recognises the limitation of the scope of the European Social Charter (revised) in terms of persons protected, laid down in paragraph 1 of the Appendix to the Charter, but notes that this does not relieve states from their responsibility to prevent homelessness of persons unlawfully present in their jurisdiction, more particularly when minors are involved</a:t>
            </a:r>
            <a:r>
              <a:rPr lang="en-GB" sz="1600" i="1" dirty="0" smtClean="0">
                <a:latin typeface="Arial"/>
              </a:rPr>
              <a:t>;</a:t>
            </a:r>
          </a:p>
          <a:p>
            <a:r>
              <a:rPr lang="en-GB" sz="1600" i="1" dirty="0" smtClean="0"/>
              <a:t> </a:t>
            </a:r>
            <a:endParaRPr lang="en-GB" sz="1600" i="1" dirty="0"/>
          </a:p>
          <a:p>
            <a:r>
              <a:rPr lang="en-GB" sz="1600" i="1" dirty="0">
                <a:latin typeface="Arial"/>
              </a:rPr>
              <a:t>3. Looks forward to the Netherlands reporting that, at the time of the submission of the next report concerning the relevant provisions of the European Social Charter, the situation is in full conformity with the European Social Charter</a:t>
            </a:r>
            <a:r>
              <a:rPr lang="en-GB" sz="1600" i="1" dirty="0" smtClean="0">
                <a:latin typeface="Arial"/>
              </a:rPr>
              <a:t>.</a:t>
            </a:r>
            <a:r>
              <a:rPr lang="en-GB" sz="1600" dirty="0" smtClean="0">
                <a:latin typeface="Arial"/>
              </a:rPr>
              <a:t>”</a:t>
            </a:r>
            <a:r>
              <a:rPr lang="en-GB" sz="1600" dirty="0" smtClean="0"/>
              <a:t> </a:t>
            </a:r>
            <a:endParaRPr lang="en-GB" sz="1600" dirty="0"/>
          </a:p>
        </p:txBody>
      </p:sp>
    </p:spTree>
    <p:extLst>
      <p:ext uri="{BB962C8B-B14F-4D97-AF65-F5344CB8AC3E}">
        <p14:creationId xmlns:p14="http://schemas.microsoft.com/office/powerpoint/2010/main" val="689691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fr-FR" dirty="0" smtClean="0"/>
              <a:t>MORE INFORMATION</a:t>
            </a:r>
            <a:endParaRPr lang="en-US" dirty="0"/>
          </a:p>
        </p:txBody>
      </p:sp>
      <p:sp>
        <p:nvSpPr>
          <p:cNvPr id="37891" name="Rectangle 3"/>
          <p:cNvSpPr>
            <a:spLocks noGrp="1" noChangeArrowheads="1"/>
          </p:cNvSpPr>
          <p:nvPr>
            <p:ph type="body" idx="1"/>
          </p:nvPr>
        </p:nvSpPr>
        <p:spPr>
          <a:xfrm>
            <a:off x="539552" y="1988840"/>
            <a:ext cx="8001000" cy="4267200"/>
          </a:xfrm>
        </p:spPr>
        <p:txBody>
          <a:bodyPr/>
          <a:lstStyle/>
          <a:p>
            <a:pPr marL="0" indent="0" algn="ctr">
              <a:buNone/>
            </a:pPr>
            <a:r>
              <a:rPr lang="fr-FR" b="1" dirty="0" smtClean="0">
                <a:hlinkClick r:id="rId3"/>
              </a:rPr>
              <a:t>www.coe.int/socialcharter</a:t>
            </a:r>
            <a:endParaRPr lang="fr-FR" b="1" dirty="0" smtClean="0"/>
          </a:p>
          <a:p>
            <a:pPr marL="471487" lvl="1" indent="0">
              <a:buNone/>
            </a:pPr>
            <a:endParaRPr lang="fr-FR" dirty="0" smtClean="0"/>
          </a:p>
          <a:p>
            <a:pPr lvl="1"/>
            <a:r>
              <a:rPr lang="fr-FR" dirty="0" err="1" smtClean="0"/>
              <a:t>Hudoc</a:t>
            </a:r>
            <a:r>
              <a:rPr lang="fr-FR" dirty="0" smtClean="0"/>
              <a:t> </a:t>
            </a:r>
            <a:r>
              <a:rPr lang="fr-FR" dirty="0" err="1" smtClean="0"/>
              <a:t>database</a:t>
            </a:r>
            <a:endParaRPr lang="fr-FR" dirty="0"/>
          </a:p>
          <a:p>
            <a:pPr lvl="1"/>
            <a:r>
              <a:rPr lang="fr-FR" dirty="0" err="1" smtClean="0"/>
              <a:t>Factsheets</a:t>
            </a:r>
            <a:r>
              <a:rPr lang="fr-FR" dirty="0" smtClean="0"/>
              <a:t> by country</a:t>
            </a:r>
          </a:p>
          <a:p>
            <a:pPr lvl="1"/>
            <a:r>
              <a:rPr lang="fr-FR" dirty="0" smtClean="0"/>
              <a:t>Infos on changes and </a:t>
            </a:r>
            <a:r>
              <a:rPr lang="fr-FR" dirty="0" err="1" smtClean="0"/>
              <a:t>improvements</a:t>
            </a:r>
            <a:r>
              <a:rPr lang="fr-FR" dirty="0" smtClean="0"/>
              <a:t> at national </a:t>
            </a:r>
            <a:r>
              <a:rPr lang="fr-FR" dirty="0" err="1" smtClean="0"/>
              <a:t>level</a:t>
            </a:r>
            <a:endParaRPr lang="fr-FR" dirty="0" smtClean="0"/>
          </a:p>
          <a:p>
            <a:pPr marL="471487" lvl="1" indent="0">
              <a:buNone/>
            </a:pPr>
            <a:endParaRPr lang="fr-FR" dirty="0"/>
          </a:p>
          <a:p>
            <a:pPr marL="0" indent="0">
              <a:buNone/>
            </a:pPr>
            <a:r>
              <a:rPr lang="fr-FR" dirty="0"/>
              <a:t/>
            </a:r>
            <a:br>
              <a:rPr lang="fr-FR" dirty="0"/>
            </a:br>
            <a:endParaRPr 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4.2"/>
</p:tagLst>
</file>

<file path=ppt/tags/tag2.xml><?xml version="1.0" encoding="utf-8"?>
<p:tagLst xmlns:a="http://schemas.openxmlformats.org/drawingml/2006/main" xmlns:r="http://schemas.openxmlformats.org/officeDocument/2006/relationships" xmlns:p="http://schemas.openxmlformats.org/presentationml/2006/main">
  <p:tag name="TIMING" val="|2.8"/>
</p:tagLst>
</file>

<file path=ppt/tags/tag3.xml><?xml version="1.0" encoding="utf-8"?>
<p:tagLst xmlns:a="http://schemas.openxmlformats.org/drawingml/2006/main" xmlns:r="http://schemas.openxmlformats.org/officeDocument/2006/relationships" xmlns:p="http://schemas.openxmlformats.org/presentationml/2006/main">
  <p:tag name="TIMING" val="|3.6|1.1|1.2|0.8|0.9|1.1|0.8|1.1|0.7|0.7|0.7|0.6|0.8|0.7|2.3|2.5|1|1.2|4.7"/>
</p:tagLst>
</file>

<file path=ppt/tags/tag4.xml><?xml version="1.0" encoding="utf-8"?>
<p:tagLst xmlns:a="http://schemas.openxmlformats.org/drawingml/2006/main" xmlns:r="http://schemas.openxmlformats.org/officeDocument/2006/relationships" xmlns:p="http://schemas.openxmlformats.org/presentationml/2006/main">
  <p:tag name="TIMING" val="|3.4|8.8|1.2"/>
</p:tagLst>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Profile</Template>
  <TotalTime>11642</TotalTime>
  <Words>684</Words>
  <Application>Microsoft Office PowerPoint</Application>
  <PresentationFormat>Diavoorstelling (4:3)</PresentationFormat>
  <Paragraphs>154</Paragraphs>
  <Slides>18</Slides>
  <Notes>3</Notes>
  <HiddenSlides>1</HiddenSlides>
  <MMClips>0</MMClips>
  <ScaleCrop>false</ScaleCrop>
  <HeadingPairs>
    <vt:vector size="4" baseType="variant">
      <vt:variant>
        <vt:lpstr>Thema</vt:lpstr>
      </vt:variant>
      <vt:variant>
        <vt:i4>1</vt:i4>
      </vt:variant>
      <vt:variant>
        <vt:lpstr>Diatitels</vt:lpstr>
      </vt:variant>
      <vt:variant>
        <vt:i4>18</vt:i4>
      </vt:variant>
    </vt:vector>
  </HeadingPairs>
  <TitlesOfParts>
    <vt:vector size="19" baseType="lpstr">
      <vt:lpstr>Profile</vt:lpstr>
      <vt:lpstr>THE COLLECTIVE COMPLAINTS PROCEDURE UNDER THE EUROPEAN SOCIAL CHARTER</vt:lpstr>
      <vt:lpstr>PowerPoint-presentatie</vt:lpstr>
      <vt:lpstr>THE EUROPEAN SOCIAL CHARTER</vt:lpstr>
      <vt:lpstr>THE EUROPEAN COMMITTEE OF SOCIAL RIGHTS </vt:lpstr>
      <vt:lpstr>Additional Protocol providing for a system of collective complaints</vt:lpstr>
      <vt:lpstr>STATES HAVING ACCEPTED COMPLAINTS </vt:lpstr>
      <vt:lpstr>               WHO MAY LODGE A COMPLAINT ? </vt:lpstr>
      <vt:lpstr>111 registered complaints</vt:lpstr>
      <vt:lpstr>Complaints about…</vt:lpstr>
      <vt:lpstr>Admissibility</vt:lpstr>
      <vt:lpstr>Merits </vt:lpstr>
      <vt:lpstr>FOLLOW-UP </vt:lpstr>
      <vt:lpstr>Role of the Committee of Ministers I</vt:lpstr>
      <vt:lpstr>Role of the Committee of Ministers II</vt:lpstr>
      <vt:lpstr>Link to the reporting procedure</vt:lpstr>
      <vt:lpstr>Flow of the follow-up process</vt:lpstr>
      <vt:lpstr>Example of CM Resolution</vt:lpstr>
      <vt:lpstr>MORE INFORMATION</vt:lpstr>
    </vt:vector>
  </TitlesOfParts>
  <Company>Council of Europe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PROCEDURE DE RECLAMATIONS COLLECTIVES</dc:title>
  <dc:creator>Régis Brillat</dc:creator>
  <cp:lastModifiedBy>Iedema, A.R.L.</cp:lastModifiedBy>
  <cp:revision>123</cp:revision>
  <cp:lastPrinted>2014-10-28T16:48:01Z</cp:lastPrinted>
  <dcterms:created xsi:type="dcterms:W3CDTF">2008-04-15T10:32:05Z</dcterms:created>
  <dcterms:modified xsi:type="dcterms:W3CDTF">2014-11-11T17:03:09Z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5</vt:i4>
  </property>
</Properties>
</file>